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2" r:id="rId2"/>
  </p:sldMasterIdLst>
  <p:notesMasterIdLst>
    <p:notesMasterId r:id="rId33"/>
  </p:notesMasterIdLst>
  <p:sldIdLst>
    <p:sldId id="311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45" r:id="rId11"/>
    <p:sldId id="327" r:id="rId12"/>
    <p:sldId id="325" r:id="rId13"/>
    <p:sldId id="330" r:id="rId14"/>
    <p:sldId id="343" r:id="rId15"/>
    <p:sldId id="341" r:id="rId16"/>
    <p:sldId id="342" r:id="rId17"/>
    <p:sldId id="344" r:id="rId18"/>
    <p:sldId id="310" r:id="rId19"/>
    <p:sldId id="303" r:id="rId20"/>
    <p:sldId id="347" r:id="rId21"/>
    <p:sldId id="316" r:id="rId22"/>
    <p:sldId id="348" r:id="rId23"/>
    <p:sldId id="349" r:id="rId24"/>
    <p:sldId id="337" r:id="rId25"/>
    <p:sldId id="351" r:id="rId26"/>
    <p:sldId id="358" r:id="rId27"/>
    <p:sldId id="359" r:id="rId28"/>
    <p:sldId id="355" r:id="rId29"/>
    <p:sldId id="335" r:id="rId30"/>
    <p:sldId id="356" r:id="rId31"/>
    <p:sldId id="35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hre Präsentation" id="{8D381245-E481-4180-AD87-9EF6335A1E87}">
          <p14:sldIdLst>
            <p14:sldId id="311"/>
            <p14:sldId id="312"/>
            <p14:sldId id="313"/>
            <p14:sldId id="314"/>
            <p14:sldId id="315"/>
            <p14:sldId id="317"/>
            <p14:sldId id="318"/>
            <p14:sldId id="319"/>
            <p14:sldId id="345"/>
            <p14:sldId id="327"/>
            <p14:sldId id="325"/>
            <p14:sldId id="330"/>
            <p14:sldId id="343"/>
            <p14:sldId id="341"/>
            <p14:sldId id="342"/>
            <p14:sldId id="344"/>
            <p14:sldId id="310"/>
            <p14:sldId id="303"/>
            <p14:sldId id="347"/>
            <p14:sldId id="316"/>
            <p14:sldId id="348"/>
            <p14:sldId id="349"/>
            <p14:sldId id="337"/>
            <p14:sldId id="351"/>
            <p14:sldId id="358"/>
            <p14:sldId id="359"/>
            <p14:sldId id="355"/>
            <p14:sldId id="33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45"/>
    <a:srgbClr val="CE1124"/>
    <a:srgbClr val="9CCDFF"/>
    <a:srgbClr val="FABE41"/>
    <a:srgbClr val="F1BF00"/>
    <a:srgbClr val="CC3300"/>
    <a:srgbClr val="A03773"/>
    <a:srgbClr val="0050A0"/>
    <a:srgbClr val="3C3B6E"/>
    <a:srgbClr val="00A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43C31-4FD9-4B4E-A046-8FE3A00BF62E}" v="5" dt="2024-04-12T10:59:53.667"/>
    <p1510:client id="{99C3E911-0590-45F8-A632-98C9A7CC1902}" v="17" dt="2024-04-12T12:51:30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 Pasdika" userId="3cbe6810-430e-483e-92ae-20dd91cc38f4" providerId="ADAL" clId="{99C3E911-0590-45F8-A632-98C9A7CC1902}"/>
    <pc:docChg chg="custSel modSld">
      <pc:chgData name="Ulrich Pasdika" userId="3cbe6810-430e-483e-92ae-20dd91cc38f4" providerId="ADAL" clId="{99C3E911-0590-45F8-A632-98C9A7CC1902}" dt="2024-04-12T12:55:18.450" v="17" actId="27918"/>
      <pc:docMkLst>
        <pc:docMk/>
      </pc:docMkLst>
      <pc:sldChg chg="modNotes">
        <pc:chgData name="Ulrich Pasdika" userId="3cbe6810-430e-483e-92ae-20dd91cc38f4" providerId="ADAL" clId="{99C3E911-0590-45F8-A632-98C9A7CC1902}" dt="2024-04-12T12:54:41.886" v="1" actId="368"/>
        <pc:sldMkLst>
          <pc:docMk/>
          <pc:sldMk cId="3104169267" sldId="310"/>
        </pc:sldMkLst>
      </pc:sldChg>
      <pc:sldChg chg="modNotes">
        <pc:chgData name="Ulrich Pasdika" userId="3cbe6810-430e-483e-92ae-20dd91cc38f4" providerId="ADAL" clId="{99C3E911-0590-45F8-A632-98C9A7CC1902}" dt="2024-04-12T12:54:41.911" v="9" actId="368"/>
        <pc:sldMkLst>
          <pc:docMk/>
          <pc:sldMk cId="1002370762" sldId="337"/>
        </pc:sldMkLst>
      </pc:sldChg>
      <pc:sldChg chg="mod">
        <pc:chgData name="Ulrich Pasdika" userId="3cbe6810-430e-483e-92ae-20dd91cc38f4" providerId="ADAL" clId="{99C3E911-0590-45F8-A632-98C9A7CC1902}" dt="2024-04-12T12:55:18.450" v="17" actId="27918"/>
        <pc:sldMkLst>
          <pc:docMk/>
          <pc:sldMk cId="1388180977" sldId="343"/>
        </pc:sldMkLst>
      </pc:sldChg>
      <pc:sldChg chg="modNotes">
        <pc:chgData name="Ulrich Pasdika" userId="3cbe6810-430e-483e-92ae-20dd91cc38f4" providerId="ADAL" clId="{99C3E911-0590-45F8-A632-98C9A7CC1902}" dt="2024-04-12T12:54:41.894" v="3" actId="368"/>
        <pc:sldMkLst>
          <pc:docMk/>
          <pc:sldMk cId="1327937332" sldId="347"/>
        </pc:sldMkLst>
      </pc:sldChg>
      <pc:sldChg chg="modNotes">
        <pc:chgData name="Ulrich Pasdika" userId="3cbe6810-430e-483e-92ae-20dd91cc38f4" providerId="ADAL" clId="{99C3E911-0590-45F8-A632-98C9A7CC1902}" dt="2024-04-12T12:54:41.902" v="5" actId="368"/>
        <pc:sldMkLst>
          <pc:docMk/>
          <pc:sldMk cId="1920676282" sldId="348"/>
        </pc:sldMkLst>
      </pc:sldChg>
      <pc:sldChg chg="modNotes">
        <pc:chgData name="Ulrich Pasdika" userId="3cbe6810-430e-483e-92ae-20dd91cc38f4" providerId="ADAL" clId="{99C3E911-0590-45F8-A632-98C9A7CC1902}" dt="2024-04-12T12:54:41.906" v="7" actId="368"/>
        <pc:sldMkLst>
          <pc:docMk/>
          <pc:sldMk cId="3164532411" sldId="349"/>
        </pc:sldMkLst>
      </pc:sldChg>
      <pc:sldChg chg="modNotes">
        <pc:chgData name="Ulrich Pasdika" userId="3cbe6810-430e-483e-92ae-20dd91cc38f4" providerId="ADAL" clId="{99C3E911-0590-45F8-A632-98C9A7CC1902}" dt="2024-04-12T12:54:41.923" v="15" actId="368"/>
        <pc:sldMkLst>
          <pc:docMk/>
          <pc:sldMk cId="2970097047" sldId="355"/>
        </pc:sldMkLst>
      </pc:sldChg>
      <pc:sldChg chg="modNotes">
        <pc:chgData name="Ulrich Pasdika" userId="3cbe6810-430e-483e-92ae-20dd91cc38f4" providerId="ADAL" clId="{99C3E911-0590-45F8-A632-98C9A7CC1902}" dt="2024-04-12T12:54:41.915" v="11" actId="368"/>
        <pc:sldMkLst>
          <pc:docMk/>
          <pc:sldMk cId="1813053560" sldId="358"/>
        </pc:sldMkLst>
      </pc:sldChg>
      <pc:sldChg chg="modNotes">
        <pc:chgData name="Ulrich Pasdika" userId="3cbe6810-430e-483e-92ae-20dd91cc38f4" providerId="ADAL" clId="{99C3E911-0590-45F8-A632-98C9A7CC1902}" dt="2024-04-12T12:54:41.919" v="13" actId="368"/>
        <pc:sldMkLst>
          <pc:docMk/>
          <pc:sldMk cId="324661655" sldId="3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  <c:extLst/>
            </c:strRef>
          </c:cat>
          <c:val>
            <c:numRef>
              <c:f>Sheet1!$B$2:$BQ$2</c:f>
              <c:numCache>
                <c:formatCode>0%</c:formatCode>
                <c:ptCount val="67"/>
                <c:pt idx="0">
                  <c:v>0.764221804423313</c:v>
                </c:pt>
                <c:pt idx="1">
                  <c:v>0.77587542200050796</c:v>
                </c:pt>
                <c:pt idx="2">
                  <c:v>0.77788609910363105</c:v>
                </c:pt>
                <c:pt idx="3">
                  <c:v>0.77184191775945599</c:v>
                </c:pt>
                <c:pt idx="4">
                  <c:v>0.77664924183408601</c:v>
                </c:pt>
                <c:pt idx="5">
                  <c:v>0.77635850365036796</c:v>
                </c:pt>
                <c:pt idx="6">
                  <c:v>0.77384874665999304</c:v>
                </c:pt>
                <c:pt idx="7">
                  <c:v>0.77923395310023202</c:v>
                </c:pt>
                <c:pt idx="8">
                  <c:v>0.77722710187244404</c:v>
                </c:pt>
                <c:pt idx="9">
                  <c:v>0.77920291319222401</c:v>
                </c:pt>
                <c:pt idx="10">
                  <c:v>0.78256681271460304</c:v>
                </c:pt>
                <c:pt idx="11">
                  <c:v>0.77848442494269898</c:v>
                </c:pt>
                <c:pt idx="12">
                  <c:v>0.77453425545030996</c:v>
                </c:pt>
                <c:pt idx="13">
                  <c:v>0.78013945555669795</c:v>
                </c:pt>
                <c:pt idx="14">
                  <c:v>0.78502761975986901</c:v>
                </c:pt>
                <c:pt idx="15">
                  <c:v>0.78647653827851804</c:v>
                </c:pt>
                <c:pt idx="16">
                  <c:v>0.78985252635508296</c:v>
                </c:pt>
                <c:pt idx="17">
                  <c:v>0.79403039654830798</c:v>
                </c:pt>
                <c:pt idx="18">
                  <c:v>0.79125055978172398</c:v>
                </c:pt>
                <c:pt idx="19">
                  <c:v>0.796350645797128</c:v>
                </c:pt>
                <c:pt idx="20">
                  <c:v>0.80390908892180102</c:v>
                </c:pt>
                <c:pt idx="21">
                  <c:v>0.80300831154108598</c:v>
                </c:pt>
                <c:pt idx="22">
                  <c:v>0.80746584679287003</c:v>
                </c:pt>
                <c:pt idx="23">
                  <c:v>0.810364064132437</c:v>
                </c:pt>
                <c:pt idx="24">
                  <c:v>0.81144480200170599</c:v>
                </c:pt>
                <c:pt idx="25">
                  <c:v>0.81476229772905695</c:v>
                </c:pt>
                <c:pt idx="26">
                  <c:v>0.81782393561257705</c:v>
                </c:pt>
                <c:pt idx="27">
                  <c:v>0.82260787775355104</c:v>
                </c:pt>
                <c:pt idx="28">
                  <c:v>0.82592403515428603</c:v>
                </c:pt>
                <c:pt idx="29">
                  <c:v>0.83028146359814403</c:v>
                </c:pt>
                <c:pt idx="30">
                  <c:v>0.83374766494376495</c:v>
                </c:pt>
                <c:pt idx="31">
                  <c:v>0.83723526744377597</c:v>
                </c:pt>
                <c:pt idx="32">
                  <c:v>0.83875717325140897</c:v>
                </c:pt>
                <c:pt idx="33">
                  <c:v>0.82848063934176697</c:v>
                </c:pt>
                <c:pt idx="34">
                  <c:v>0.82939226690585599</c:v>
                </c:pt>
                <c:pt idx="35">
                  <c:v>0.83408706251004605</c:v>
                </c:pt>
                <c:pt idx="36">
                  <c:v>0.83576999487553305</c:v>
                </c:pt>
                <c:pt idx="37">
                  <c:v>0.83981388719199801</c:v>
                </c:pt>
                <c:pt idx="38">
                  <c:v>0.843240086886204</c:v>
                </c:pt>
                <c:pt idx="39">
                  <c:v>0.84701551391887397</c:v>
                </c:pt>
                <c:pt idx="40">
                  <c:v>0.85305571561104498</c:v>
                </c:pt>
                <c:pt idx="41">
                  <c:v>0.85877577133903205</c:v>
                </c:pt>
                <c:pt idx="42">
                  <c:v>0.86248183667967404</c:v>
                </c:pt>
                <c:pt idx="43">
                  <c:v>0.86469636439601405</c:v>
                </c:pt>
                <c:pt idx="44">
                  <c:v>0.86819384478759798</c:v>
                </c:pt>
                <c:pt idx="45">
                  <c:v>0.86966596136449703</c:v>
                </c:pt>
                <c:pt idx="46">
                  <c:v>0.87135625241789405</c:v>
                </c:pt>
                <c:pt idx="47">
                  <c:v>0.87587808598346495</c:v>
                </c:pt>
                <c:pt idx="48">
                  <c:v>0.87701790226288201</c:v>
                </c:pt>
                <c:pt idx="49">
                  <c:v>0.88001611938662905</c:v>
                </c:pt>
                <c:pt idx="50">
                  <c:v>0.88178529977617703</c:v>
                </c:pt>
                <c:pt idx="51">
                  <c:v>0.88221516103258801</c:v>
                </c:pt>
                <c:pt idx="52">
                  <c:v>0.88359717108774405</c:v>
                </c:pt>
                <c:pt idx="53">
                  <c:v>0.88486756952946999</c:v>
                </c:pt>
                <c:pt idx="54">
                  <c:v>0.88692684884814299</c:v>
                </c:pt>
                <c:pt idx="55">
                  <c:v>0.88929913816123196</c:v>
                </c:pt>
                <c:pt idx="56">
                  <c:v>0.88902034496108595</c:v>
                </c:pt>
                <c:pt idx="57">
                  <c:v>0.89239616374359299</c:v>
                </c:pt>
                <c:pt idx="58">
                  <c:v>0.89037129645584001</c:v>
                </c:pt>
                <c:pt idx="59">
                  <c:v>0.892343740727359</c:v>
                </c:pt>
                <c:pt idx="60">
                  <c:v>0.89499734108815499</c:v>
                </c:pt>
                <c:pt idx="61">
                  <c:v>0.89400004853350301</c:v>
                </c:pt>
                <c:pt idx="62" formatCode="0.00%">
                  <c:v>0.89777717084014197</c:v>
                </c:pt>
                <c:pt idx="63">
                  <c:v>0.89682539974665398</c:v>
                </c:pt>
                <c:pt idx="64">
                  <c:v>0.89218902779444498</c:v>
                </c:pt>
                <c:pt idx="65">
                  <c:v>0.89402280726495298</c:v>
                </c:pt>
                <c:pt idx="66">
                  <c:v>0.89842968822941205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117-41A5-ADB0-E03D07396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671824"/>
        <c:axId val="44360688"/>
      </c:lineChart>
      <c:catAx>
        <c:axId val="6586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60688"/>
        <c:crosses val="autoZero"/>
        <c:auto val="1"/>
        <c:lblAlgn val="ctr"/>
        <c:lblOffset val="100"/>
        <c:tickLblSkip val="5"/>
        <c:noMultiLvlLbl val="0"/>
      </c:catAx>
      <c:valAx>
        <c:axId val="4436068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67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solidFill>
                  <a:schemeClr val="tx1"/>
                </a:solidFill>
              </a:rPr>
              <a:t>Alter 30-64</a:t>
            </a:r>
            <a:r>
              <a:rPr lang="de-DE" sz="1600" baseline="30000" dirty="0">
                <a:solidFill>
                  <a:schemeClr val="tx1"/>
                </a:solidFill>
              </a:rPr>
              <a:t>*</a:t>
            </a:r>
          </a:p>
        </c:rich>
      </c:tx>
      <c:layout>
        <c:manualLayout>
          <c:xMode val="edge"/>
          <c:yMode val="edge"/>
          <c:x val="0.31954392740871579"/>
          <c:y val="4.8872180451127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Neubildungen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3.4668804456004856E-3</c:v>
                </c:pt>
                <c:pt idx="1">
                  <c:v>4.8354231847717918E-3</c:v>
                </c:pt>
                <c:pt idx="2">
                  <c:v>5.5329897884839867E-3</c:v>
                </c:pt>
                <c:pt idx="3">
                  <c:v>6.2636326133611777E-3</c:v>
                </c:pt>
                <c:pt idx="4">
                  <c:v>6.6781701077572387E-3</c:v>
                </c:pt>
                <c:pt idx="5">
                  <c:v>6.8937037086695338E-3</c:v>
                </c:pt>
                <c:pt idx="6">
                  <c:v>8.2670005128556521E-3</c:v>
                </c:pt>
                <c:pt idx="7">
                  <c:v>9.041686069782711E-3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6-47DF-8330-1B758D537F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Krankheiten des Kreislaufsystems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1.1004485653554958E-2</c:v>
                </c:pt>
                <c:pt idx="1">
                  <c:v>1.1191048571085447E-2</c:v>
                </c:pt>
                <c:pt idx="2">
                  <c:v>1.0068695132228252E-2</c:v>
                </c:pt>
                <c:pt idx="3">
                  <c:v>8.4353214393516028E-3</c:v>
                </c:pt>
                <c:pt idx="4">
                  <c:v>6.4857782507840491E-3</c:v>
                </c:pt>
                <c:pt idx="5">
                  <c:v>5.2889734764987673E-3</c:v>
                </c:pt>
                <c:pt idx="6">
                  <c:v>4.6106847632616486E-3</c:v>
                </c:pt>
                <c:pt idx="7">
                  <c:v>4.7406915697623874E-3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6-47DF-8330-1B758D537FB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Äußere Ursachen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Sheet1!$B$5:$I$5</c:f>
              <c:numCache>
                <c:formatCode>0.0%</c:formatCode>
                <c:ptCount val="8"/>
                <c:pt idx="0">
                  <c:v>2.5760206236331118E-3</c:v>
                </c:pt>
                <c:pt idx="1">
                  <c:v>2.3067765411408027E-3</c:v>
                </c:pt>
                <c:pt idx="2">
                  <c:v>2.2296747061070553E-3</c:v>
                </c:pt>
                <c:pt idx="3">
                  <c:v>1.7239776211492421E-3</c:v>
                </c:pt>
                <c:pt idx="4">
                  <c:v>1.3926399810818529E-3</c:v>
                </c:pt>
                <c:pt idx="5">
                  <c:v>8.1050588237946387E-4</c:v>
                </c:pt>
                <c:pt idx="6">
                  <c:v>4.095512745117268E-4</c:v>
                </c:pt>
                <c:pt idx="7">
                  <c:v>-7.853834204593716E-6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C6-47DF-8330-1B758D537FB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Krankheiten des Verdauungssystems</c:v>
                </c:pt>
              </c:strCache>
            </c:strRef>
          </c:tx>
          <c:spPr>
            <a:solidFill>
              <a:srgbClr val="FABE4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Sheet1!$B$6:$I$6</c:f>
              <c:numCache>
                <c:formatCode>0.0%</c:formatCode>
                <c:ptCount val="8"/>
                <c:pt idx="0">
                  <c:v>1.7709492162099644E-3</c:v>
                </c:pt>
                <c:pt idx="1">
                  <c:v>1.2554166323080445E-3</c:v>
                </c:pt>
                <c:pt idx="2">
                  <c:v>1.7685028613238962E-3</c:v>
                </c:pt>
                <c:pt idx="3">
                  <c:v>2.212904214716158E-3</c:v>
                </c:pt>
                <c:pt idx="4">
                  <c:v>1.6303043100643496E-3</c:v>
                </c:pt>
                <c:pt idx="5">
                  <c:v>1.098144752778033E-3</c:v>
                </c:pt>
                <c:pt idx="6">
                  <c:v>5.813632972221037E-4</c:v>
                </c:pt>
                <c:pt idx="7">
                  <c:v>-4.595807131078054E-4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6-47DF-8330-1B758D537FB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Unbekannte Todesursachen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Sheet1!$B$7:$I$7</c:f>
              <c:numCache>
                <c:formatCode>0.0%</c:formatCode>
                <c:ptCount val="8"/>
                <c:pt idx="0">
                  <c:v>-4.9414734965509157E-4</c:v>
                </c:pt>
                <c:pt idx="1">
                  <c:v>-2.8705055018864352E-4</c:v>
                </c:pt>
                <c:pt idx="2">
                  <c:v>1.2000863370245141E-4</c:v>
                </c:pt>
                <c:pt idx="3">
                  <c:v>-5.4238643582064493E-4</c:v>
                </c:pt>
                <c:pt idx="4">
                  <c:v>-1.0903234945084132E-3</c:v>
                </c:pt>
                <c:pt idx="5">
                  <c:v>-2.1696584160487272E-3</c:v>
                </c:pt>
                <c:pt idx="6">
                  <c:v>-2.2132045322527318E-3</c:v>
                </c:pt>
                <c:pt idx="7">
                  <c:v>-3.1077405857335965E-3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6-47DF-8330-1B758D537FB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COVID-19</c:v>
                </c:pt>
              </c:strCache>
            </c:strRef>
          </c:tx>
          <c:spPr>
            <a:solidFill>
              <a:srgbClr val="008C45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Sheet1!$B$8:$I$8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-7.5786229882813367E-4</c:v>
                </c:pt>
                <c:pt idx="5">
                  <c:v>-1.4169649195509271E-3</c:v>
                </c:pt>
                <c:pt idx="6">
                  <c:v>-2.0666909074611994E-3</c:v>
                </c:pt>
                <c:pt idx="7">
                  <c:v>-3.6573081118498451E-3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C6-47DF-8330-1B758D537FBA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Sheet1!$B$9:$I$9</c:f>
              <c:numCache>
                <c:formatCode>0.0%</c:formatCode>
                <c:ptCount val="8"/>
                <c:pt idx="0">
                  <c:v>2.3119051121160382E-3</c:v>
                </c:pt>
                <c:pt idx="1">
                  <c:v>1.41706488556885E-3</c:v>
                </c:pt>
                <c:pt idx="2">
                  <c:v>1.473496054163196E-3</c:v>
                </c:pt>
                <c:pt idx="3">
                  <c:v>6.729921066221424E-4</c:v>
                </c:pt>
                <c:pt idx="4">
                  <c:v>-3.2336997564227921E-4</c:v>
                </c:pt>
                <c:pt idx="5">
                  <c:v>-8.8275133560008177E-4</c:v>
                </c:pt>
                <c:pt idx="6">
                  <c:v>-6.2443463163120577E-4</c:v>
                </c:pt>
                <c:pt idx="7">
                  <c:v>2.1197772395631191E-4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C6-47DF-8330-1B758D53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18085792"/>
        <c:axId val="65644700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Insgesamt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4925">
                <a:solidFill>
                  <a:schemeClr val="bg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B8-467E-9F33-8A63E56F96F6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B8-467E-9F33-8A63E56F96F6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8-467E-9F33-8A63E56F96F6}"/>
              </c:ext>
            </c:extLst>
          </c:dPt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2.0636093701459468E-2</c:v>
                </c:pt>
                <c:pt idx="1">
                  <c:v>2.0718679264686291E-2</c:v>
                </c:pt>
                <c:pt idx="2">
                  <c:v>2.1193367176008837E-2</c:v>
                </c:pt>
                <c:pt idx="3">
                  <c:v>1.8766441559379676E-2</c:v>
                </c:pt>
                <c:pt idx="4">
                  <c:v>1.4015336880708662E-2</c:v>
                </c:pt>
                <c:pt idx="5">
                  <c:v>9.6219531491260613E-3</c:v>
                </c:pt>
                <c:pt idx="6">
                  <c:v>8.9642697765059953E-3</c:v>
                </c:pt>
                <c:pt idx="7">
                  <c:v>6.7618721186055719E-3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6-47DF-8330-1B758D53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085792"/>
        <c:axId val="656447008"/>
      </c:lineChart>
      <c:catAx>
        <c:axId val="10180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6447008"/>
        <c:crosses val="autoZero"/>
        <c:auto val="1"/>
        <c:lblAlgn val="ctr"/>
        <c:lblOffset val="100"/>
        <c:noMultiLvlLbl val="0"/>
      </c:catAx>
      <c:valAx>
        <c:axId val="65644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tx1"/>
                    </a:solidFill>
                  </a:rPr>
                  <a:t>Jährliche Sterblichkeits-verbesserung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80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99088271237572"/>
          <c:y val="0.12736546089633533"/>
          <c:w val="0.33012493588665071"/>
          <c:h val="0.85652832869575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600">
                <a:solidFill>
                  <a:schemeClr val="tx1"/>
                </a:solidFill>
              </a:rPr>
              <a:t>Deutschland vs. England &amp; Wales</a:t>
            </a:r>
            <a:r>
              <a:rPr lang="de-DE" sz="1600" baseline="30000">
                <a:solidFill>
                  <a:schemeClr val="tx1"/>
                </a:solidFill>
              </a:rPr>
              <a:t>*</a:t>
            </a:r>
          </a:p>
        </c:rich>
      </c:tx>
      <c:layout>
        <c:manualLayout>
          <c:xMode val="edge"/>
          <c:yMode val="edge"/>
          <c:x val="0.20889650595376846"/>
          <c:y val="1.5037593984962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2181943928042331E-2"/>
          <c:y val="0.10937984725593511"/>
          <c:w val="0.61209563306831472"/>
          <c:h val="0.637756497543070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Neubildungen, DE</c:v>
                </c:pt>
              </c:strCache>
            </c:strRef>
          </c:tx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Sheet1!$B$2:$AR$2</c:f>
              <c:numCache>
                <c:formatCode>General</c:formatCode>
                <c:ptCount val="43"/>
                <c:pt idx="0">
                  <c:v>2.0724871732117491</c:v>
                </c:pt>
                <c:pt idx="1">
                  <c:v>2.0701230578772196</c:v>
                </c:pt>
                <c:pt idx="2">
                  <c:v>2.083744698346409</c:v>
                </c:pt>
                <c:pt idx="3">
                  <c:v>2.0740261751604896</c:v>
                </c:pt>
                <c:pt idx="4">
                  <c:v>2.0713397775853482</c:v>
                </c:pt>
                <c:pt idx="5">
                  <c:v>2.0351901098684655</c:v>
                </c:pt>
                <c:pt idx="6">
                  <c:v>2.0224930757041646</c:v>
                </c:pt>
                <c:pt idx="7">
                  <c:v>2.0294132987663165</c:v>
                </c:pt>
                <c:pt idx="8">
                  <c:v>2.0511200558783762</c:v>
                </c:pt>
                <c:pt idx="9">
                  <c:v>2.0349935888513935</c:v>
                </c:pt>
                <c:pt idx="10">
                  <c:v>2.001465609365463</c:v>
                </c:pt>
                <c:pt idx="11">
                  <c:v>2.0084843012430724</c:v>
                </c:pt>
                <c:pt idx="12">
                  <c:v>1.998748798393174</c:v>
                </c:pt>
                <c:pt idx="13">
                  <c:v>1.9837179323127312</c:v>
                </c:pt>
                <c:pt idx="14">
                  <c:v>1.9229096640305219</c:v>
                </c:pt>
                <c:pt idx="15">
                  <c:v>1.8877615151118041</c:v>
                </c:pt>
                <c:pt idx="16">
                  <c:v>1.8566545711884568</c:v>
                </c:pt>
                <c:pt idx="17">
                  <c:v>1.8026636184802267</c:v>
                </c:pt>
                <c:pt idx="18">
                  <c:v>1.7634381359464719</c:v>
                </c:pt>
                <c:pt idx="19">
                  <c:v>1.7151718537009677</c:v>
                </c:pt>
                <c:pt idx="20">
                  <c:v>1.7004227498284572</c:v>
                </c:pt>
                <c:pt idx="21">
                  <c:v>1.6556375703543762</c:v>
                </c:pt>
                <c:pt idx="22">
                  <c:v>1.6552474140182325</c:v>
                </c:pt>
                <c:pt idx="23">
                  <c:v>1.6233532225601206</c:v>
                </c:pt>
                <c:pt idx="24">
                  <c:v>1.5826664790527725</c:v>
                </c:pt>
                <c:pt idx="25">
                  <c:v>1.5640658381969386</c:v>
                </c:pt>
                <c:pt idx="26">
                  <c:v>1.5489830004034466</c:v>
                </c:pt>
                <c:pt idx="27">
                  <c:v>1.5307765624681136</c:v>
                </c:pt>
                <c:pt idx="28">
                  <c:v>1.5351724814414285</c:v>
                </c:pt>
                <c:pt idx="29">
                  <c:v>1.5012995835280256</c:v>
                </c:pt>
                <c:pt idx="30">
                  <c:v>1.4891176810782061</c:v>
                </c:pt>
                <c:pt idx="31">
                  <c:v>1.4813397870291545</c:v>
                </c:pt>
                <c:pt idx="32">
                  <c:v>1.4334095152944886</c:v>
                </c:pt>
                <c:pt idx="33">
                  <c:v>1.4161318891087036</c:v>
                </c:pt>
                <c:pt idx="34">
                  <c:v>1.3680003890576755</c:v>
                </c:pt>
                <c:pt idx="35">
                  <c:v>1.3567339684109136</c:v>
                </c:pt>
                <c:pt idx="36">
                  <c:v>1.3399162419741715</c:v>
                </c:pt>
                <c:pt idx="37">
                  <c:v>1.294051351105193</c:v>
                </c:pt>
                <c:pt idx="38">
                  <c:v>1.279283657325939</c:v>
                </c:pt>
                <c:pt idx="39">
                  <c:v>1.226134800103315</c:v>
                </c:pt>
                <c:pt idx="40">
                  <c:v>1.1988673812608801</c:v>
                </c:pt>
                <c:pt idx="41">
                  <c:v>1.1608530668640888</c:v>
                </c:pt>
                <c:pt idx="42">
                  <c:v>1.1425286455002879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41-454F-92AE-6C6A2BA0F1FC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Neubildungen, E&amp;W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Sheet1!$B$5:$AR$5</c:f>
              <c:numCache>
                <c:formatCode>General</c:formatCode>
                <c:ptCount val="43"/>
                <c:pt idx="0">
                  <c:v>2.2215817274575707</c:v>
                </c:pt>
                <c:pt idx="1">
                  <c:v>2.1988620876777438</c:v>
                </c:pt>
                <c:pt idx="2">
                  <c:v>2.1692599738220268</c:v>
                </c:pt>
                <c:pt idx="3">
                  <c:v>2.1754258502498818</c:v>
                </c:pt>
                <c:pt idx="4">
                  <c:v>2.2040563648887348</c:v>
                </c:pt>
                <c:pt idx="5">
                  <c:v>2.1517017370487324</c:v>
                </c:pt>
                <c:pt idx="6">
                  <c:v>2.1089424161667161</c:v>
                </c:pt>
                <c:pt idx="7">
                  <c:v>2.1041528918619194</c:v>
                </c:pt>
                <c:pt idx="8">
                  <c:v>2.0949913159587408</c:v>
                </c:pt>
                <c:pt idx="9">
                  <c:v>2.0488597693536961</c:v>
                </c:pt>
                <c:pt idx="10">
                  <c:v>2.0202292680086829</c:v>
                </c:pt>
                <c:pt idx="11">
                  <c:v>1.9781469730410151</c:v>
                </c:pt>
                <c:pt idx="12">
                  <c:v>1.953888079855528</c:v>
                </c:pt>
                <c:pt idx="13">
                  <c:v>1.914701754356386</c:v>
                </c:pt>
                <c:pt idx="14">
                  <c:v>1.8607976898315397</c:v>
                </c:pt>
                <c:pt idx="15">
                  <c:v>1.8191394129024623</c:v>
                </c:pt>
                <c:pt idx="16">
                  <c:v>1.7778076026820753</c:v>
                </c:pt>
                <c:pt idx="17">
                  <c:v>1.7157950213716946</c:v>
                </c:pt>
                <c:pt idx="18">
                  <c:v>1.7143431885931559</c:v>
                </c:pt>
                <c:pt idx="19">
                  <c:v>1.666965982970001</c:v>
                </c:pt>
                <c:pt idx="20">
                  <c:v>1.6283204036900436</c:v>
                </c:pt>
                <c:pt idx="21">
                  <c:v>1.6227234226736038</c:v>
                </c:pt>
                <c:pt idx="22">
                  <c:v>1.6013529405476687</c:v>
                </c:pt>
                <c:pt idx="23">
                  <c:v>1.557205369737336</c:v>
                </c:pt>
                <c:pt idx="24">
                  <c:v>1.5078223772599852</c:v>
                </c:pt>
                <c:pt idx="25">
                  <c:v>1.4867351343274546</c:v>
                </c:pt>
                <c:pt idx="26">
                  <c:v>1.4781679695452059</c:v>
                </c:pt>
                <c:pt idx="27">
                  <c:v>1.4517593353561917</c:v>
                </c:pt>
                <c:pt idx="28">
                  <c:v>1.4107605181209657</c:v>
                </c:pt>
                <c:pt idx="29">
                  <c:v>1.375722429083275</c:v>
                </c:pt>
                <c:pt idx="30">
                  <c:v>1.3486654491765842</c:v>
                </c:pt>
                <c:pt idx="31">
                  <c:v>1.3293693622107954</c:v>
                </c:pt>
                <c:pt idx="32">
                  <c:v>1.3113012517227318</c:v>
                </c:pt>
                <c:pt idx="33">
                  <c:v>1.279931187713798</c:v>
                </c:pt>
                <c:pt idx="34">
                  <c:v>1.2572045746516824</c:v>
                </c:pt>
                <c:pt idx="35">
                  <c:v>1.2383840940089959</c:v>
                </c:pt>
                <c:pt idx="36">
                  <c:v>1.236139212347054</c:v>
                </c:pt>
                <c:pt idx="37">
                  <c:v>1.1912618225046241</c:v>
                </c:pt>
                <c:pt idx="38">
                  <c:v>1.1771486870104828</c:v>
                </c:pt>
                <c:pt idx="39">
                  <c:v>1.1431006797653047</c:v>
                </c:pt>
                <c:pt idx="40">
                  <c:v>1.1304246844182524</c:v>
                </c:pt>
                <c:pt idx="41">
                  <c:v>1.1046827255379286</c:v>
                </c:pt>
                <c:pt idx="42">
                  <c:v>1.0915804596130718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8C41-454F-92AE-6C6A2BA0F1FC}"/>
            </c:ext>
          </c:extLst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Krankheiten des Kreislaufsystems, DE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Sheet1!$B$3:$AR$3</c:f>
              <c:numCache>
                <c:formatCode>General</c:formatCode>
                <c:ptCount val="43"/>
                <c:pt idx="0">
                  <c:v>2.2856846984309476</c:v>
                </c:pt>
                <c:pt idx="1">
                  <c:v>2.2711731257188785</c:v>
                </c:pt>
                <c:pt idx="2">
                  <c:v>2.1824497343797233</c:v>
                </c:pt>
                <c:pt idx="3">
                  <c:v>2.1501457439592691</c:v>
                </c:pt>
                <c:pt idx="4">
                  <c:v>2.0860443648106872</c:v>
                </c:pt>
                <c:pt idx="5">
                  <c:v>2.0294051563279334</c:v>
                </c:pt>
                <c:pt idx="6">
                  <c:v>1.9272605621528291</c:v>
                </c:pt>
                <c:pt idx="7">
                  <c:v>1.8630805659012699</c:v>
                </c:pt>
                <c:pt idx="8">
                  <c:v>1.8042034188566156</c:v>
                </c:pt>
                <c:pt idx="9">
                  <c:v>1.7446272662777897</c:v>
                </c:pt>
                <c:pt idx="10">
                  <c:v>1.7412783270856074</c:v>
                </c:pt>
                <c:pt idx="11">
                  <c:v>1.7042425766663856</c:v>
                </c:pt>
                <c:pt idx="12">
                  <c:v>1.606569337917936</c:v>
                </c:pt>
                <c:pt idx="13">
                  <c:v>1.5597191541463187</c:v>
                </c:pt>
                <c:pt idx="14">
                  <c:v>1.5089910121160217</c:v>
                </c:pt>
                <c:pt idx="15">
                  <c:v>1.4430828390145631</c:v>
                </c:pt>
                <c:pt idx="16">
                  <c:v>1.3739415405568858</c:v>
                </c:pt>
                <c:pt idx="17">
                  <c:v>1.3136489714101334</c:v>
                </c:pt>
                <c:pt idx="18">
                  <c:v>1.2520661595059719</c:v>
                </c:pt>
                <c:pt idx="19">
                  <c:v>1.1764566636799128</c:v>
                </c:pt>
                <c:pt idx="20">
                  <c:v>1.1046870627854928</c:v>
                </c:pt>
                <c:pt idx="21">
                  <c:v>1.0736318500903532</c:v>
                </c:pt>
                <c:pt idx="22">
                  <c:v>1.049182716118195</c:v>
                </c:pt>
                <c:pt idx="23">
                  <c:v>1.0228419112408453</c:v>
                </c:pt>
                <c:pt idx="24">
                  <c:v>0.95779914752832995</c:v>
                </c:pt>
                <c:pt idx="25">
                  <c:v>0.93904048588965361</c:v>
                </c:pt>
                <c:pt idx="26">
                  <c:v>0.90275459440126737</c:v>
                </c:pt>
                <c:pt idx="27">
                  <c:v>0.90063316018985684</c:v>
                </c:pt>
                <c:pt idx="28">
                  <c:v>0.84900998517753712</c:v>
                </c:pt>
                <c:pt idx="29">
                  <c:v>0.83006875315637008</c:v>
                </c:pt>
                <c:pt idx="30">
                  <c:v>0.80892976170598707</c:v>
                </c:pt>
                <c:pt idx="31">
                  <c:v>0.76778386133268994</c:v>
                </c:pt>
                <c:pt idx="32">
                  <c:v>0.75135328929178835</c:v>
                </c:pt>
                <c:pt idx="33">
                  <c:v>0.73899310819586994</c:v>
                </c:pt>
                <c:pt idx="34">
                  <c:v>0.70609515701628123</c:v>
                </c:pt>
                <c:pt idx="35">
                  <c:v>0.72794063223551875</c:v>
                </c:pt>
                <c:pt idx="36">
                  <c:v>0.68959878707856082</c:v>
                </c:pt>
                <c:pt idx="37">
                  <c:v>0.65304631989398787</c:v>
                </c:pt>
                <c:pt idx="38">
                  <c:v>0.6556347509347481</c:v>
                </c:pt>
                <c:pt idx="39">
                  <c:v>0.61181782318962241</c:v>
                </c:pt>
                <c:pt idx="40">
                  <c:v>0.61758103695351041</c:v>
                </c:pt>
                <c:pt idx="41">
                  <c:v>0.63005471158713855</c:v>
                </c:pt>
                <c:pt idx="42">
                  <c:v>0.61562956982047101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41-454F-92AE-6C6A2BA0F1FC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Krankheiten des Kreislaufsystems, E&amp;W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Sheet1!$B$6:$AR$6</c:f>
              <c:numCache>
                <c:formatCode>General</c:formatCode>
                <c:ptCount val="43"/>
                <c:pt idx="0">
                  <c:v>2.7938581416234149</c:v>
                </c:pt>
                <c:pt idx="1">
                  <c:v>2.6826989685629345</c:v>
                </c:pt>
                <c:pt idx="2">
                  <c:v>2.6022604303316221</c:v>
                </c:pt>
                <c:pt idx="3">
                  <c:v>2.5774443002680694</c:v>
                </c:pt>
                <c:pt idx="4">
                  <c:v>2.4505117720606853</c:v>
                </c:pt>
                <c:pt idx="5">
                  <c:v>2.3846949730739446</c:v>
                </c:pt>
                <c:pt idx="6">
                  <c:v>2.3008537915973717</c:v>
                </c:pt>
                <c:pt idx="7">
                  <c:v>2.215313130632544</c:v>
                </c:pt>
                <c:pt idx="8">
                  <c:v>2.0948176386443227</c:v>
                </c:pt>
                <c:pt idx="9">
                  <c:v>1.9657827067215841</c:v>
                </c:pt>
                <c:pt idx="10">
                  <c:v>1.8947098503820681</c:v>
                </c:pt>
                <c:pt idx="11">
                  <c:v>1.8131892019820395</c:v>
                </c:pt>
                <c:pt idx="12">
                  <c:v>1.7270452754346088</c:v>
                </c:pt>
                <c:pt idx="13">
                  <c:v>1.7088541952989422</c:v>
                </c:pt>
                <c:pt idx="14">
                  <c:v>1.5530822619824982</c:v>
                </c:pt>
                <c:pt idx="15">
                  <c:v>1.5245168913323308</c:v>
                </c:pt>
                <c:pt idx="16">
                  <c:v>1.4660876985145546</c:v>
                </c:pt>
                <c:pt idx="17">
                  <c:v>1.3856170656088576</c:v>
                </c:pt>
                <c:pt idx="18">
                  <c:v>1.3483915764374463</c:v>
                </c:pt>
                <c:pt idx="19">
                  <c:v>1.2676238399422628</c:v>
                </c:pt>
                <c:pt idx="20">
                  <c:v>1.1877080888697684</c:v>
                </c:pt>
                <c:pt idx="21">
                  <c:v>1.1458803949864482</c:v>
                </c:pt>
                <c:pt idx="22">
                  <c:v>1.1092714284628005</c:v>
                </c:pt>
                <c:pt idx="23">
                  <c:v>1.0624342715600243</c:v>
                </c:pt>
                <c:pt idx="24">
                  <c:v>0.97593904756252536</c:v>
                </c:pt>
                <c:pt idx="25">
                  <c:v>0.93071284263777743</c:v>
                </c:pt>
                <c:pt idx="26">
                  <c:v>0.89119517800181702</c:v>
                </c:pt>
                <c:pt idx="27">
                  <c:v>0.84701604414376763</c:v>
                </c:pt>
                <c:pt idx="28">
                  <c:v>0.81431974142059926</c:v>
                </c:pt>
                <c:pt idx="29">
                  <c:v>0.76706795354355861</c:v>
                </c:pt>
                <c:pt idx="30">
                  <c:v>0.75368672915828261</c:v>
                </c:pt>
                <c:pt idx="31">
                  <c:v>0.6867154975167683</c:v>
                </c:pt>
                <c:pt idx="32">
                  <c:v>0.65564777774197958</c:v>
                </c:pt>
                <c:pt idx="33">
                  <c:v>0.67202919092108937</c:v>
                </c:pt>
                <c:pt idx="34">
                  <c:v>0.66269717540122208</c:v>
                </c:pt>
                <c:pt idx="35">
                  <c:v>0.66814660325061204</c:v>
                </c:pt>
                <c:pt idx="36">
                  <c:v>0.66298923560743528</c:v>
                </c:pt>
                <c:pt idx="37">
                  <c:v>0.65199445853064419</c:v>
                </c:pt>
                <c:pt idx="38">
                  <c:v>0.66311324765833823</c:v>
                </c:pt>
                <c:pt idx="39">
                  <c:v>0.64172443828434522</c:v>
                </c:pt>
                <c:pt idx="40">
                  <c:v>0.71405936263341419</c:v>
                </c:pt>
                <c:pt idx="41">
                  <c:v>0.73122036433751814</c:v>
                </c:pt>
                <c:pt idx="42">
                  <c:v>0.73038186390639781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8C41-454F-92AE-6C6A2BA0F1FC}"/>
            </c:ext>
          </c:extLst>
        </c:ser>
        <c:ser>
          <c:idx val="2"/>
          <c:order val="4"/>
          <c:tx>
            <c:strRef>
              <c:f>Sheet1!$A$4</c:f>
              <c:strCache>
                <c:ptCount val="1"/>
                <c:pt idx="0">
                  <c:v>Äußere Ursachen, DE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  <c:extLst xmlns:c15="http://schemas.microsoft.com/office/drawing/2012/chart"/>
            </c:strRef>
          </c:cat>
          <c:val>
            <c:numRef>
              <c:f>Sheet1!$B$4:$AR$4</c:f>
              <c:numCache>
                <c:formatCode>General</c:formatCode>
                <c:ptCount val="43"/>
                <c:pt idx="0">
                  <c:v>0.63721375408444014</c:v>
                </c:pt>
                <c:pt idx="1">
                  <c:v>0.62145482724284151</c:v>
                </c:pt>
                <c:pt idx="2">
                  <c:v>0.62604136643588593</c:v>
                </c:pt>
                <c:pt idx="3">
                  <c:v>0.61292569849298562</c:v>
                </c:pt>
                <c:pt idx="4">
                  <c:v>0.57796674841520501</c:v>
                </c:pt>
                <c:pt idx="5">
                  <c:v>0.54807810341288421</c:v>
                </c:pt>
                <c:pt idx="6">
                  <c:v>0.52870661340279845</c:v>
                </c:pt>
                <c:pt idx="7">
                  <c:v>0.5170404431000285</c:v>
                </c:pt>
                <c:pt idx="8">
                  <c:v>0.50115026188896483</c:v>
                </c:pt>
                <c:pt idx="9">
                  <c:v>0.4826968069721031</c:v>
                </c:pt>
                <c:pt idx="10">
                  <c:v>0.49739892294216281</c:v>
                </c:pt>
                <c:pt idx="11">
                  <c:v>0.49687476623926519</c:v>
                </c:pt>
                <c:pt idx="12">
                  <c:v>0.47916817597310762</c:v>
                </c:pt>
                <c:pt idx="13">
                  <c:v>0.45576440596794471</c:v>
                </c:pt>
                <c:pt idx="14">
                  <c:v>0.44443022255731185</c:v>
                </c:pt>
                <c:pt idx="15">
                  <c:v>0.41973551546563476</c:v>
                </c:pt>
                <c:pt idx="16">
                  <c:v>0.40461196760755858</c:v>
                </c:pt>
                <c:pt idx="17">
                  <c:v>0.40203943859026842</c:v>
                </c:pt>
                <c:pt idx="18">
                  <c:v>0.37405058725140478</c:v>
                </c:pt>
                <c:pt idx="19">
                  <c:v>0.35960503642452268</c:v>
                </c:pt>
                <c:pt idx="20">
                  <c:v>0.36075610202672309</c:v>
                </c:pt>
                <c:pt idx="21">
                  <c:v>0.35557858728916625</c:v>
                </c:pt>
                <c:pt idx="22">
                  <c:v>0.35091675296018021</c:v>
                </c:pt>
                <c:pt idx="23">
                  <c:v>0.34770955281198185</c:v>
                </c:pt>
                <c:pt idx="24">
                  <c:v>0.33054782391701704</c:v>
                </c:pt>
                <c:pt idx="25">
                  <c:v>0.32332457588782326</c:v>
                </c:pt>
                <c:pt idx="26">
                  <c:v>0.31049136245957265</c:v>
                </c:pt>
                <c:pt idx="27">
                  <c:v>0.29169025297551143</c:v>
                </c:pt>
                <c:pt idx="28">
                  <c:v>0.29336856144589385</c:v>
                </c:pt>
                <c:pt idx="29">
                  <c:v>0.28898093868542835</c:v>
                </c:pt>
                <c:pt idx="30">
                  <c:v>0.29093383623513458</c:v>
                </c:pt>
                <c:pt idx="31">
                  <c:v>0.28568411957334272</c:v>
                </c:pt>
                <c:pt idx="32">
                  <c:v>0.27489467246645216</c:v>
                </c:pt>
                <c:pt idx="33">
                  <c:v>0.27445977527378845</c:v>
                </c:pt>
                <c:pt idx="34">
                  <c:v>0.27221348658898648</c:v>
                </c:pt>
                <c:pt idx="35">
                  <c:v>0.27357758072768784</c:v>
                </c:pt>
                <c:pt idx="36">
                  <c:v>0.27333573355397445</c:v>
                </c:pt>
                <c:pt idx="37">
                  <c:v>0.27469357720710663</c:v>
                </c:pt>
                <c:pt idx="38">
                  <c:v>0.27216611901293181</c:v>
                </c:pt>
                <c:pt idx="39">
                  <c:v>0.26423552324594085</c:v>
                </c:pt>
                <c:pt idx="40">
                  <c:v>0.25616366911128963</c:v>
                </c:pt>
                <c:pt idx="41">
                  <c:v>0.25513641508406315</c:v>
                </c:pt>
                <c:pt idx="42">
                  <c:v>0.27376364481782517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C41-454F-92AE-6C6A2BA0F1F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Äußere Ursachen, E&amp;W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  <c:extLst xmlns:c15="http://schemas.microsoft.com/office/drawing/2012/chart"/>
            </c:strRef>
          </c:cat>
          <c:val>
            <c:numRef>
              <c:f>Sheet1!$B$7:$AR$7</c:f>
              <c:numCache>
                <c:formatCode>General</c:formatCode>
                <c:ptCount val="43"/>
                <c:pt idx="0">
                  <c:v>0.3666260176552486</c:v>
                </c:pt>
                <c:pt idx="1">
                  <c:v>0.35636919137702605</c:v>
                </c:pt>
                <c:pt idx="2">
                  <c:v>0.35341573563367129</c:v>
                </c:pt>
                <c:pt idx="3">
                  <c:v>0.34034036743549978</c:v>
                </c:pt>
                <c:pt idx="4">
                  <c:v>0.33518422424658334</c:v>
                </c:pt>
                <c:pt idx="5">
                  <c:v>0.33726000026087244</c:v>
                </c:pt>
                <c:pt idx="6">
                  <c:v>0.32927568164797844</c:v>
                </c:pt>
                <c:pt idx="7">
                  <c:v>0.3183777505247915</c:v>
                </c:pt>
                <c:pt idx="8">
                  <c:v>0.32023831777051903</c:v>
                </c:pt>
                <c:pt idx="9">
                  <c:v>0.3052474833668824</c:v>
                </c:pt>
                <c:pt idx="10">
                  <c:v>0.3213027072167679</c:v>
                </c:pt>
                <c:pt idx="11">
                  <c:v>0.30894329592772174</c:v>
                </c:pt>
                <c:pt idx="12">
                  <c:v>0.30830876578103827</c:v>
                </c:pt>
                <c:pt idx="13">
                  <c:v>0.28388054015579778</c:v>
                </c:pt>
                <c:pt idx="14">
                  <c:v>0.27968790719068909</c:v>
                </c:pt>
                <c:pt idx="15">
                  <c:v>0.27531250148490405</c:v>
                </c:pt>
                <c:pt idx="16">
                  <c:v>0.28155307010648245</c:v>
                </c:pt>
                <c:pt idx="17">
                  <c:v>0.27646799747126904</c:v>
                </c:pt>
                <c:pt idx="18">
                  <c:v>0.28429605323483575</c:v>
                </c:pt>
                <c:pt idx="19">
                  <c:v>0.28525204717215197</c:v>
                </c:pt>
                <c:pt idx="20">
                  <c:v>0.28092207384648865</c:v>
                </c:pt>
                <c:pt idx="21">
                  <c:v>0.2888706787470714</c:v>
                </c:pt>
                <c:pt idx="22">
                  <c:v>0.2757979147837975</c:v>
                </c:pt>
                <c:pt idx="23">
                  <c:v>0.28243762977673437</c:v>
                </c:pt>
                <c:pt idx="24">
                  <c:v>0.28080691543298153</c:v>
                </c:pt>
                <c:pt idx="25">
                  <c:v>0.28119488031961354</c:v>
                </c:pt>
                <c:pt idx="26">
                  <c:v>0.27935993448736446</c:v>
                </c:pt>
                <c:pt idx="27">
                  <c:v>0.27572297958720088</c:v>
                </c:pt>
                <c:pt idx="28">
                  <c:v>0.28839060660562671</c:v>
                </c:pt>
                <c:pt idx="29">
                  <c:v>0.28738490413979467</c:v>
                </c:pt>
                <c:pt idx="30">
                  <c:v>0.27718643472999316</c:v>
                </c:pt>
                <c:pt idx="31">
                  <c:v>0.28951663668312211</c:v>
                </c:pt>
                <c:pt idx="32">
                  <c:v>0.28529439504510878</c:v>
                </c:pt>
                <c:pt idx="33">
                  <c:v>0.30449683215919882</c:v>
                </c:pt>
                <c:pt idx="34">
                  <c:v>0.32275441101814162</c:v>
                </c:pt>
                <c:pt idx="35">
                  <c:v>0.32559019961075636</c:v>
                </c:pt>
                <c:pt idx="36">
                  <c:v>0.32658358355560951</c:v>
                </c:pt>
                <c:pt idx="37">
                  <c:v>0.3213019066226252</c:v>
                </c:pt>
                <c:pt idx="38">
                  <c:v>0.34762686919977043</c:v>
                </c:pt>
                <c:pt idx="39">
                  <c:v>0.35190560314497715</c:v>
                </c:pt>
                <c:pt idx="40">
                  <c:v>0.34166688426447672</c:v>
                </c:pt>
                <c:pt idx="41">
                  <c:v>0.36728315940181705</c:v>
                </c:pt>
                <c:pt idx="42">
                  <c:v>0.37191441942170911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8C41-454F-92AE-6C6A2BA0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864032"/>
        <c:axId val="1498904480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Unbekannte Ursachen,DE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Sheet1!$B$1:$AR$1</c15:sqref>
                        </c15:formulaRef>
                      </c:ext>
                    </c:extLst>
                    <c:strCache>
                      <c:ptCount val="43"/>
                      <c:pt idx="0">
                        <c:v>1980</c:v>
                      </c:pt>
                      <c:pt idx="1">
                        <c:v>1981</c:v>
                      </c:pt>
                      <c:pt idx="2">
                        <c:v>1982</c:v>
                      </c:pt>
                      <c:pt idx="3">
                        <c:v>1983</c:v>
                      </c:pt>
                      <c:pt idx="4">
                        <c:v>1984</c:v>
                      </c:pt>
                      <c:pt idx="5">
                        <c:v>1985</c:v>
                      </c:pt>
                      <c:pt idx="6">
                        <c:v>1986</c:v>
                      </c:pt>
                      <c:pt idx="7">
                        <c:v>1987</c:v>
                      </c:pt>
                      <c:pt idx="8">
                        <c:v>1988</c:v>
                      </c:pt>
                      <c:pt idx="9">
                        <c:v>1989</c:v>
                      </c:pt>
                      <c:pt idx="10">
                        <c:v>1990</c:v>
                      </c:pt>
                      <c:pt idx="11">
                        <c:v>1991</c:v>
                      </c:pt>
                      <c:pt idx="12">
                        <c:v>1992</c:v>
                      </c:pt>
                      <c:pt idx="13">
                        <c:v>1993</c:v>
                      </c:pt>
                      <c:pt idx="14">
                        <c:v>1994</c:v>
                      </c:pt>
                      <c:pt idx="15">
                        <c:v>1995</c:v>
                      </c:pt>
                      <c:pt idx="16">
                        <c:v>1996</c:v>
                      </c:pt>
                      <c:pt idx="17">
                        <c:v>1997</c:v>
                      </c:pt>
                      <c:pt idx="18">
                        <c:v>1998</c:v>
                      </c:pt>
                      <c:pt idx="19">
                        <c:v>1999</c:v>
                      </c:pt>
                      <c:pt idx="20">
                        <c:v>2000</c:v>
                      </c:pt>
                      <c:pt idx="21">
                        <c:v>2001</c:v>
                      </c:pt>
                      <c:pt idx="22">
                        <c:v>2002</c:v>
                      </c:pt>
                      <c:pt idx="23">
                        <c:v>2003</c:v>
                      </c:pt>
                      <c:pt idx="24">
                        <c:v>2004</c:v>
                      </c:pt>
                      <c:pt idx="25">
                        <c:v>2005</c:v>
                      </c:pt>
                      <c:pt idx="26">
                        <c:v>2006</c:v>
                      </c:pt>
                      <c:pt idx="27">
                        <c:v>2007</c:v>
                      </c:pt>
                      <c:pt idx="28">
                        <c:v>2008</c:v>
                      </c:pt>
                      <c:pt idx="29">
                        <c:v>2009</c:v>
                      </c:pt>
                      <c:pt idx="30">
                        <c:v>2010</c:v>
                      </c:pt>
                      <c:pt idx="31">
                        <c:v>2011</c:v>
                      </c:pt>
                      <c:pt idx="32">
                        <c:v>2012</c:v>
                      </c:pt>
                      <c:pt idx="33">
                        <c:v>2013</c:v>
                      </c:pt>
                      <c:pt idx="34">
                        <c:v>2014</c:v>
                      </c:pt>
                      <c:pt idx="35">
                        <c:v>2015</c:v>
                      </c:pt>
                      <c:pt idx="36">
                        <c:v>2016</c:v>
                      </c:pt>
                      <c:pt idx="37">
                        <c:v>2017</c:v>
                      </c:pt>
                      <c:pt idx="38">
                        <c:v>2018</c:v>
                      </c:pt>
                      <c:pt idx="39">
                        <c:v>2019</c:v>
                      </c:pt>
                      <c:pt idx="40">
                        <c:v>2020</c:v>
                      </c:pt>
                      <c:pt idx="41">
                        <c:v>2021</c:v>
                      </c:pt>
                      <c:pt idx="42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Sheet1!$B$8:$AR$8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0.12598412071328924</c:v>
                      </c:pt>
                      <c:pt idx="1">
                        <c:v>0.13022147433763875</c:v>
                      </c:pt>
                      <c:pt idx="2">
                        <c:v>0.13905882789788462</c:v>
                      </c:pt>
                      <c:pt idx="3">
                        <c:v>0.13407615906209927</c:v>
                      </c:pt>
                      <c:pt idx="4">
                        <c:v>0.12469455602569553</c:v>
                      </c:pt>
                      <c:pt idx="5">
                        <c:v>0.12689277572153301</c:v>
                      </c:pt>
                      <c:pt idx="6">
                        <c:v>0.15031370239303224</c:v>
                      </c:pt>
                      <c:pt idx="7">
                        <c:v>0.14926260507721101</c:v>
                      </c:pt>
                      <c:pt idx="8">
                        <c:v>0.13885291952558737</c:v>
                      </c:pt>
                      <c:pt idx="9">
                        <c:v>0.15533764029357333</c:v>
                      </c:pt>
                      <c:pt idx="10">
                        <c:v>0.20585660893905333</c:v>
                      </c:pt>
                      <c:pt idx="11">
                        <c:v>0.1775724384126722</c:v>
                      </c:pt>
                      <c:pt idx="12">
                        <c:v>0.16419775973165501</c:v>
                      </c:pt>
                      <c:pt idx="13">
                        <c:v>0.16085810826372524</c:v>
                      </c:pt>
                      <c:pt idx="14">
                        <c:v>0.16296138326285919</c:v>
                      </c:pt>
                      <c:pt idx="15">
                        <c:v>0.16792294039336536</c:v>
                      </c:pt>
                      <c:pt idx="16">
                        <c:v>0.17189894095277633</c:v>
                      </c:pt>
                      <c:pt idx="17">
                        <c:v>0.16964046173413558</c:v>
                      </c:pt>
                      <c:pt idx="18">
                        <c:v>0.16338521578229276</c:v>
                      </c:pt>
                      <c:pt idx="19">
                        <c:v>0.16662642703682284</c:v>
                      </c:pt>
                      <c:pt idx="20">
                        <c:v>0.1790158452277926</c:v>
                      </c:pt>
                      <c:pt idx="21">
                        <c:v>0.17743874214674263</c:v>
                      </c:pt>
                      <c:pt idx="22">
                        <c:v>0.15826360782064786</c:v>
                      </c:pt>
                      <c:pt idx="23">
                        <c:v>0.16464678605228089</c:v>
                      </c:pt>
                      <c:pt idx="24">
                        <c:v>0.15718877188994534</c:v>
                      </c:pt>
                      <c:pt idx="25">
                        <c:v>0.15486064455593748</c:v>
                      </c:pt>
                      <c:pt idx="26">
                        <c:v>0.15839568327878845</c:v>
                      </c:pt>
                      <c:pt idx="27">
                        <c:v>0.17045347982494824</c:v>
                      </c:pt>
                      <c:pt idx="28">
                        <c:v>0.17820449462406576</c:v>
                      </c:pt>
                      <c:pt idx="29">
                        <c:v>0.19029025586236939</c:v>
                      </c:pt>
                      <c:pt idx="30">
                        <c:v>0.19474395968349015</c:v>
                      </c:pt>
                      <c:pt idx="31">
                        <c:v>0.1876785959600418</c:v>
                      </c:pt>
                      <c:pt idx="32">
                        <c:v>0.18759230263963206</c:v>
                      </c:pt>
                      <c:pt idx="33">
                        <c:v>0.19028173131177969</c:v>
                      </c:pt>
                      <c:pt idx="34">
                        <c:v>0.20053711327321674</c:v>
                      </c:pt>
                      <c:pt idx="35">
                        <c:v>0.21390618305087478</c:v>
                      </c:pt>
                      <c:pt idx="36">
                        <c:v>0.2283921150138461</c:v>
                      </c:pt>
                      <c:pt idx="37">
                        <c:v>0.22908392906046379</c:v>
                      </c:pt>
                      <c:pt idx="38">
                        <c:v>0.25079182668446898</c:v>
                      </c:pt>
                      <c:pt idx="39">
                        <c:v>0.27353237509948197</c:v>
                      </c:pt>
                      <c:pt idx="40">
                        <c:v>0.26090318761681563</c:v>
                      </c:pt>
                      <c:pt idx="41">
                        <c:v>0.28289302104462455</c:v>
                      </c:pt>
                      <c:pt idx="42">
                        <c:v>0.28753123158184202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949B-4C0A-9EA2-DDA0519401F5}"/>
                  </c:ext>
                </c:extLst>
              </c15:ser>
            </c15:filteredLineSeries>
          </c:ext>
        </c:extLst>
      </c:lineChart>
      <c:catAx>
        <c:axId val="7288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890448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498904480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i="1">
                    <a:solidFill>
                      <a:schemeClr val="tx1"/>
                    </a:solidFill>
                  </a:rPr>
                  <a:t>q</a:t>
                </a:r>
                <a:r>
                  <a:rPr lang="de-DE" i="1" baseline="-25000">
                    <a:solidFill>
                      <a:schemeClr val="tx1"/>
                    </a:solidFill>
                  </a:rPr>
                  <a:t>x</a:t>
                </a:r>
                <a:r>
                  <a:rPr lang="de-DE">
                    <a:solidFill>
                      <a:schemeClr val="tx1"/>
                    </a:solidFill>
                  </a:rPr>
                  <a:t> in Promille</a:t>
                </a:r>
              </a:p>
            </c:rich>
          </c:tx>
          <c:layout>
            <c:manualLayout>
              <c:xMode val="edge"/>
              <c:yMode val="edge"/>
              <c:x val="8.1507289117945039E-3"/>
              <c:y val="0.27110591439227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88640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50153386064119"/>
          <c:y val="9.2089574329524596E-2"/>
          <c:w val="0.27581643976011544"/>
          <c:h val="0.74087561423243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600" b="0" i="0" u="none" strike="noStrike" kern="1200" spc="0" baseline="0" dirty="0">
                <a:solidFill>
                  <a:schemeClr val="tx1"/>
                </a:solidFill>
              </a:rPr>
              <a:t>Alter 30-64</a:t>
            </a:r>
            <a:r>
              <a:rPr lang="de-DE" sz="1600" b="0" i="0" u="none" strike="noStrike" kern="1200" spc="0" baseline="30000" dirty="0">
                <a:solidFill>
                  <a:schemeClr val="tx1"/>
                </a:solidFill>
              </a:rPr>
              <a:t>*</a:t>
            </a:r>
          </a:p>
        </c:rich>
      </c:tx>
      <c:layout>
        <c:manualLayout>
          <c:xMode val="edge"/>
          <c:yMode val="edge"/>
          <c:x val="0.30638429863776967"/>
          <c:y val="4.1353383458646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140135853094259"/>
          <c:y val="0.14317683973713813"/>
          <c:w val="0.5109387636628544"/>
          <c:h val="0.613808833106388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Neubildungen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5.7611610082487635E-3</c:v>
                </c:pt>
                <c:pt idx="1">
                  <c:v>7.152540340441633E-3</c:v>
                </c:pt>
                <c:pt idx="2">
                  <c:v>8.1221167881235286E-3</c:v>
                </c:pt>
                <c:pt idx="3">
                  <c:v>7.6969576697042911E-3</c:v>
                </c:pt>
                <c:pt idx="4">
                  <c:v>6.4965125265748717E-3</c:v>
                </c:pt>
                <c:pt idx="5">
                  <c:v>6.8409432268781017E-3</c:v>
                </c:pt>
                <c:pt idx="6">
                  <c:v>6.6568902417080619E-3</c:v>
                </c:pt>
                <c:pt idx="7">
                  <c:v>6.7325857686686055E-3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6-47DF-8330-1B758D537F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Krankheiten des Kreislaufsystems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1.559732395592159E-2</c:v>
                </c:pt>
                <c:pt idx="1">
                  <c:v>1.5639380684183021E-2</c:v>
                </c:pt>
                <c:pt idx="2">
                  <c:v>1.3799914153573305E-2</c:v>
                </c:pt>
                <c:pt idx="3">
                  <c:v>1.1349781297769901E-2</c:v>
                </c:pt>
                <c:pt idx="4">
                  <c:v>6.1801392622759252E-3</c:v>
                </c:pt>
                <c:pt idx="5">
                  <c:v>3.4681428305937513E-3</c:v>
                </c:pt>
                <c:pt idx="6">
                  <c:v>6.0344997326756348E-4</c:v>
                </c:pt>
                <c:pt idx="7">
                  <c:v>-2.8541815870204244E-3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6-47DF-8330-1B758D537FB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Äußere Ursachen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Sheet1!$B$5:$I$5</c:f>
              <c:numCache>
                <c:formatCode>0.0%</c:formatCode>
                <c:ptCount val="8"/>
                <c:pt idx="0">
                  <c:v>8.3227104067490397E-4</c:v>
                </c:pt>
                <c:pt idx="1">
                  <c:v>6.030498831527581E-4</c:v>
                </c:pt>
                <c:pt idx="2">
                  <c:v>5.335569120108448E-4</c:v>
                </c:pt>
                <c:pt idx="3">
                  <c:v>-6.6634829095012476E-4</c:v>
                </c:pt>
                <c:pt idx="4">
                  <c:v>-7.9259452638405774E-4</c:v>
                </c:pt>
                <c:pt idx="5">
                  <c:v>-1.5705425148128578E-3</c:v>
                </c:pt>
                <c:pt idx="6">
                  <c:v>-2.452861203532723E-3</c:v>
                </c:pt>
                <c:pt idx="7">
                  <c:v>-2.1244827100312981E-3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C6-47DF-8330-1B758D537FB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Krankheiten des Verdauungssystems</c:v>
                </c:pt>
              </c:strCache>
            </c:strRef>
          </c:tx>
          <c:spPr>
            <a:solidFill>
              <a:srgbClr val="FABE4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Sheet1!$B$6:$I$6</c:f>
              <c:numCache>
                <c:formatCode>0.0%</c:formatCode>
                <c:ptCount val="8"/>
                <c:pt idx="0">
                  <c:v>-6.1134896570636031E-4</c:v>
                </c:pt>
                <c:pt idx="1">
                  <c:v>-1.2748245315541481E-3</c:v>
                </c:pt>
                <c:pt idx="2">
                  <c:v>-1.3492702470922122E-3</c:v>
                </c:pt>
                <c:pt idx="3">
                  <c:v>-1.0211817263446495E-3</c:v>
                </c:pt>
                <c:pt idx="4">
                  <c:v>-8.3508084026772094E-4</c:v>
                </c:pt>
                <c:pt idx="5">
                  <c:v>-5.5061586604602674E-4</c:v>
                </c:pt>
                <c:pt idx="6">
                  <c:v>-8.5925332617460689E-4</c:v>
                </c:pt>
                <c:pt idx="7">
                  <c:v>-2.3542782665692927E-3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6-47DF-8330-1B758D537FB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COVID-19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Sheet1!$B$7:$I$7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-3.8307816547715552E-3</c:v>
                </c:pt>
                <c:pt idx="5">
                  <c:v>-1.4094840561556308E-3</c:v>
                </c:pt>
                <c:pt idx="6">
                  <c:v>-2.1081717121433077E-3</c:v>
                </c:pt>
                <c:pt idx="7">
                  <c:v>-3.7338459214682502E-3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6-47DF-8330-1B758D537FB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Sheet1!$B$8:$I$8</c:f>
              <c:numCache>
                <c:formatCode>0.0%</c:formatCode>
                <c:ptCount val="8"/>
                <c:pt idx="0">
                  <c:v>1.2473640164622529E-3</c:v>
                </c:pt>
                <c:pt idx="1">
                  <c:v>1.0346493103450393E-3</c:v>
                </c:pt>
                <c:pt idx="2">
                  <c:v>7.1525238199672027E-4</c:v>
                </c:pt>
                <c:pt idx="3">
                  <c:v>1.5572861951009597E-3</c:v>
                </c:pt>
                <c:pt idx="4">
                  <c:v>-2.5526425825018748E-3</c:v>
                </c:pt>
                <c:pt idx="5">
                  <c:v>5.6426756055936523E-4</c:v>
                </c:pt>
                <c:pt idx="6">
                  <c:v>1.0675610980385704E-4</c:v>
                </c:pt>
                <c:pt idx="7">
                  <c:v>-6.7376502853350086E-4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C6-47DF-8330-1B758D53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18085792"/>
        <c:axId val="65644700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Insgesamt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4925">
                <a:solidFill>
                  <a:schemeClr val="bg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388-4164-AC3F-5EBB84C9E1C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88-4164-AC3F-5EBB84C9E1C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388-4164-AC3F-5EBB84C9E1CB}"/>
              </c:ext>
            </c:extLst>
          </c:dPt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2005-2022</c:v>
                </c:pt>
                <c:pt idx="6">
                  <c:v>2010-2022</c:v>
                </c:pt>
                <c:pt idx="7">
                  <c:v>2015-2022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2.2826771055601158E-2</c:v>
                </c:pt>
                <c:pt idx="1">
                  <c:v>2.3154795686568308E-2</c:v>
                </c:pt>
                <c:pt idx="2">
                  <c:v>2.1821569988612177E-2</c:v>
                </c:pt>
                <c:pt idx="3">
                  <c:v>1.8916495145280376E-2</c:v>
                </c:pt>
                <c:pt idx="4">
                  <c:v>4.6655521849255921E-3</c:v>
                </c:pt>
                <c:pt idx="5">
                  <c:v>7.3427111810167034E-3</c:v>
                </c:pt>
                <c:pt idx="6">
                  <c:v>1.9468100829288515E-3</c:v>
                </c:pt>
                <c:pt idx="7">
                  <c:v>-5.007967744954156E-3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6-47DF-8330-1B758D53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085792"/>
        <c:axId val="656447008"/>
      </c:lineChart>
      <c:catAx>
        <c:axId val="10180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6447008"/>
        <c:crosses val="autoZero"/>
        <c:auto val="1"/>
        <c:lblAlgn val="ctr"/>
        <c:lblOffset val="100"/>
        <c:noMultiLvlLbl val="0"/>
      </c:catAx>
      <c:valAx>
        <c:axId val="656447008"/>
        <c:scaling>
          <c:orientation val="minMax"/>
          <c:max val="2.5000000000000005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330" b="0" i="0" u="none" strike="noStrike" kern="1200" baseline="0">
                    <a:solidFill>
                      <a:schemeClr val="tx1"/>
                    </a:solidFill>
                  </a:rPr>
                  <a:t>Jährliche Sterblichkeits-verbesserung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8085792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44465850333943"/>
          <c:y val="7.4733881948966921E-2"/>
          <c:w val="0.33735299892717607"/>
          <c:h val="0.924197501628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b="0" i="0" u="none" strike="noStrike" kern="1200" spc="0" baseline="0" dirty="0">
                <a:solidFill>
                  <a:schemeClr val="tx1"/>
                </a:solidFill>
              </a:rPr>
              <a:t>Alter 30-64</a:t>
            </a:r>
            <a:r>
              <a:rPr lang="de-DE" sz="1600" b="0" i="0" u="none" strike="noStrike" kern="1200" spc="0" baseline="30000" dirty="0">
                <a:solidFill>
                  <a:schemeClr val="tx1"/>
                </a:solidFill>
              </a:rPr>
              <a:t>*</a:t>
            </a:r>
          </a:p>
        </c:rich>
      </c:tx>
      <c:layout>
        <c:manualLayout>
          <c:xMode val="edge"/>
          <c:yMode val="edge"/>
          <c:x val="0.30945306668838035"/>
          <c:y val="4.1353383458646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986325875294992"/>
          <c:y val="0.14693623823337873"/>
          <c:w val="0.51143626524142793"/>
          <c:h val="0.613808833106388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Neubildungen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3.5656994158261316E-3</c:v>
                </c:pt>
                <c:pt idx="1">
                  <c:v>4.855897576808231E-3</c:v>
                </c:pt>
                <c:pt idx="2">
                  <c:v>6.356464144689193E-3</c:v>
                </c:pt>
                <c:pt idx="3">
                  <c:v>8.3086501242775265E-3</c:v>
                </c:pt>
                <c:pt idx="4">
                  <c:v>9.6136981192948365E-3</c:v>
                </c:pt>
                <c:pt idx="5">
                  <c:v>1.0081664744285981E-2</c:v>
                </c:pt>
                <c:pt idx="6">
                  <c:v>1.1435455099905961E-2</c:v>
                </c:pt>
                <c:pt idx="7">
                  <c:v>1.3174740919806985E-2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6-47DF-8330-1B758D537F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Krankheiten des Kreislaufsystems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9.5459353191614284E-3</c:v>
                </c:pt>
                <c:pt idx="1">
                  <c:v>6.1740577898015125E-3</c:v>
                </c:pt>
                <c:pt idx="2">
                  <c:v>5.6042162446202802E-3</c:v>
                </c:pt>
                <c:pt idx="3">
                  <c:v>4.8612371577729857E-3</c:v>
                </c:pt>
                <c:pt idx="4">
                  <c:v>3.746709935272069E-3</c:v>
                </c:pt>
                <c:pt idx="5">
                  <c:v>4.4865193329081277E-3</c:v>
                </c:pt>
                <c:pt idx="6">
                  <c:v>3.7678946439838271E-3</c:v>
                </c:pt>
                <c:pt idx="7">
                  <c:v>1.767401868819125E-3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6-47DF-8330-1B758D537FB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Äußere Ursachen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Sheet1!$B$5:$I$5</c:f>
              <c:numCache>
                <c:formatCode>0.0%</c:formatCode>
                <c:ptCount val="8"/>
                <c:pt idx="0">
                  <c:v>-4.8497641436412306E-4</c:v>
                </c:pt>
                <c:pt idx="1">
                  <c:v>2.9047684663262074E-4</c:v>
                </c:pt>
                <c:pt idx="2">
                  <c:v>-1.4174785492595805E-4</c:v>
                </c:pt>
                <c:pt idx="3">
                  <c:v>2.5246550042987621E-3</c:v>
                </c:pt>
                <c:pt idx="4">
                  <c:v>4.4974931133349065E-3</c:v>
                </c:pt>
                <c:pt idx="5">
                  <c:v>5.4989883644803303E-3</c:v>
                </c:pt>
                <c:pt idx="6">
                  <c:v>6.4970871898893754E-3</c:v>
                </c:pt>
                <c:pt idx="7">
                  <c:v>4.6101272082022613E-3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C6-47DF-8330-1B758D537FB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Krankheiten des Verdauungssystems</c:v>
                </c:pt>
              </c:strCache>
            </c:strRef>
          </c:tx>
          <c:spPr>
            <a:solidFill>
              <a:srgbClr val="FABE4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Sheet1!$B$6:$I$6</c:f>
              <c:numCache>
                <c:formatCode>0.0%</c:formatCode>
                <c:ptCount val="8"/>
                <c:pt idx="0">
                  <c:v>2.2731870002909217E-3</c:v>
                </c:pt>
                <c:pt idx="1">
                  <c:v>2.0637266208084234E-3</c:v>
                </c:pt>
                <c:pt idx="2">
                  <c:v>1.763189180052596E-3</c:v>
                </c:pt>
                <c:pt idx="3">
                  <c:v>1.4371760206942565E-3</c:v>
                </c:pt>
                <c:pt idx="4">
                  <c:v>7.0892169379800662E-4</c:v>
                </c:pt>
                <c:pt idx="5">
                  <c:v>4.3087820082925762E-4</c:v>
                </c:pt>
                <c:pt idx="6">
                  <c:v>5.703995277757728E-5</c:v>
                </c:pt>
                <c:pt idx="7">
                  <c:v>-1.0787801000108949E-3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6-47DF-8330-1B758D537FB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Unbekannte Todesursachen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Sheet1!$B$7:$I$7</c:f>
              <c:numCache>
                <c:formatCode>0.0%</c:formatCode>
                <c:ptCount val="8"/>
                <c:pt idx="0">
                  <c:v>-1.8159076973105919E-4</c:v>
                </c:pt>
                <c:pt idx="1">
                  <c:v>-2.7668099559021559E-4</c:v>
                </c:pt>
                <c:pt idx="2">
                  <c:v>-7.4665303240288279E-4</c:v>
                </c:pt>
                <c:pt idx="3">
                  <c:v>-8.9694437162608038E-4</c:v>
                </c:pt>
                <c:pt idx="4">
                  <c:v>-1.4694152674967298E-3</c:v>
                </c:pt>
                <c:pt idx="5">
                  <c:v>-1.7782650386977859E-3</c:v>
                </c:pt>
                <c:pt idx="6">
                  <c:v>-1.4358896615135745E-3</c:v>
                </c:pt>
                <c:pt idx="7">
                  <c:v>-2.6179860915385971E-3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6-47DF-8330-1B758D537FB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COVID-19</c:v>
                </c:pt>
              </c:strCache>
            </c:strRef>
          </c:tx>
          <c:spPr>
            <a:solidFill>
              <a:srgbClr val="008C45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Sheet1!$B$8:$I$8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-7.6427694611269929E-5</c:v>
                </c:pt>
                <c:pt idx="5">
                  <c:v>-1.0567005312930214E-4</c:v>
                </c:pt>
                <c:pt idx="6">
                  <c:v>-1.660870269402827E-4</c:v>
                </c:pt>
                <c:pt idx="7">
                  <c:v>-3.5714758910735289E-4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C6-47DF-8330-1B758D537FBA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Sheet1!$B$9:$I$9</c:f>
              <c:numCache>
                <c:formatCode>0.0%</c:formatCode>
                <c:ptCount val="8"/>
                <c:pt idx="0">
                  <c:v>2.0450510214192253E-3</c:v>
                </c:pt>
                <c:pt idx="1">
                  <c:v>1.7993763692974868E-3</c:v>
                </c:pt>
                <c:pt idx="2">
                  <c:v>1.7625198632714621E-3</c:v>
                </c:pt>
                <c:pt idx="3">
                  <c:v>3.042552812659144E-3</c:v>
                </c:pt>
                <c:pt idx="4">
                  <c:v>1.9604585668169358E-3</c:v>
                </c:pt>
                <c:pt idx="5">
                  <c:v>2.0399482073958203E-3</c:v>
                </c:pt>
                <c:pt idx="6">
                  <c:v>1.8286927522360573E-3</c:v>
                </c:pt>
                <c:pt idx="7">
                  <c:v>1.5265886553571808E-3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4-4177-BC07-542B2B0BE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18085792"/>
        <c:axId val="65644700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Insgesamt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4925">
                <a:solidFill>
                  <a:schemeClr val="bg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DF-4734-8692-F0ABF0897956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F-4734-8692-F0ABF0897956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349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DEDF-4734-8692-F0ABF0897956}"/>
              </c:ext>
            </c:extLst>
          </c:dPt>
          <c:cat>
            <c:strRef>
              <c:f>Sheet1!$B$1:$I$1</c:f>
              <c:strCache>
                <c:ptCount val="8"/>
                <c:pt idx="0">
                  <c:v>1980-2000</c:v>
                </c:pt>
                <c:pt idx="1">
                  <c:v>1985-2005</c:v>
                </c:pt>
                <c:pt idx="2">
                  <c:v>1990-2010</c:v>
                </c:pt>
                <c:pt idx="3">
                  <c:v>1995-2015</c:v>
                </c:pt>
                <c:pt idx="4">
                  <c:v>2000-2020</c:v>
                </c:pt>
                <c:pt idx="5">
                  <c:v>2005-2020</c:v>
                </c:pt>
                <c:pt idx="6">
                  <c:v>2010-2020</c:v>
                </c:pt>
                <c:pt idx="7">
                  <c:v>2015-2020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1.6763305572602527E-2</c:v>
                </c:pt>
                <c:pt idx="1">
                  <c:v>1.4906854207758058E-2</c:v>
                </c:pt>
                <c:pt idx="2">
                  <c:v>1.4597988545304696E-2</c:v>
                </c:pt>
                <c:pt idx="3">
                  <c:v>1.9277326748076584E-2</c:v>
                </c:pt>
                <c:pt idx="4">
                  <c:v>1.8981438466408762E-2</c:v>
                </c:pt>
                <c:pt idx="5">
                  <c:v>2.0654063758072438E-2</c:v>
                </c:pt>
                <c:pt idx="6">
                  <c:v>2.1984192950338932E-2</c:v>
                </c:pt>
                <c:pt idx="7">
                  <c:v>1.7024944871528724E-2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6-47DF-8330-1B758D53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085792"/>
        <c:axId val="656447008"/>
      </c:lineChart>
      <c:catAx>
        <c:axId val="10180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6447008"/>
        <c:crosses val="autoZero"/>
        <c:auto val="1"/>
        <c:lblAlgn val="ctr"/>
        <c:lblOffset val="100"/>
        <c:noMultiLvlLbl val="0"/>
      </c:catAx>
      <c:valAx>
        <c:axId val="656447008"/>
        <c:scaling>
          <c:orientation val="minMax"/>
          <c:max val="2.5000000000000005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330" b="0" i="0" u="none" strike="noStrike" kern="1200" baseline="0">
                    <a:solidFill>
                      <a:schemeClr val="tx1"/>
                    </a:solidFill>
                  </a:rPr>
                  <a:t>Jährliche Sterblichkeits-verbesserung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8085792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00380707832471"/>
          <c:y val="0.10856846841513233"/>
          <c:w val="0.35557616437713446"/>
          <c:h val="0.86404712568823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>
                <a:solidFill>
                  <a:schemeClr val="tx1"/>
                </a:solidFill>
              </a:rPr>
              <a:t>Versicherte Summe in Mrd Euro (real)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6.543609705154603E-2"/>
          <c:y val="0.12881239705503922"/>
          <c:w val="0.91302814352425987"/>
          <c:h val="0.6991002526097059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Tabelle1!$B$2:$B$54</c:f>
              <c:numCache>
                <c:formatCode>General</c:formatCode>
                <c:ptCount val="53"/>
                <c:pt idx="0">
                  <c:v>389.59782988874622</c:v>
                </c:pt>
                <c:pt idx="1">
                  <c:v>448.69690991128516</c:v>
                </c:pt>
                <c:pt idx="2">
                  <c:v>490.50531045151484</c:v>
                </c:pt>
                <c:pt idx="3">
                  <c:v>515.97339452053779</c:v>
                </c:pt>
                <c:pt idx="4">
                  <c:v>526.71811521432005</c:v>
                </c:pt>
                <c:pt idx="5">
                  <c:v>540.0358183579292</c:v>
                </c:pt>
                <c:pt idx="6">
                  <c:v>566.68065018376126</c:v>
                </c:pt>
                <c:pt idx="7">
                  <c:v>606.29934017514483</c:v>
                </c:pt>
                <c:pt idx="8">
                  <c:v>660.20168476405729</c:v>
                </c:pt>
                <c:pt idx="9">
                  <c:v>710.71586189521031</c:v>
                </c:pt>
                <c:pt idx="10">
                  <c:v>746.47903054210701</c:v>
                </c:pt>
                <c:pt idx="11">
                  <c:v>768.19535648191504</c:v>
                </c:pt>
                <c:pt idx="12">
                  <c:v>778.7434054604222</c:v>
                </c:pt>
                <c:pt idx="13">
                  <c:v>804.50296346006235</c:v>
                </c:pt>
                <c:pt idx="14">
                  <c:v>835.57530579765466</c:v>
                </c:pt>
                <c:pt idx="15">
                  <c:v>868.85556465557204</c:v>
                </c:pt>
                <c:pt idx="16">
                  <c:v>922.49287946862773</c:v>
                </c:pt>
                <c:pt idx="17">
                  <c:v>999.09139699771936</c:v>
                </c:pt>
                <c:pt idx="18">
                  <c:v>1080.1152776188924</c:v>
                </c:pt>
                <c:pt idx="19">
                  <c:v>1157.6941411224088</c:v>
                </c:pt>
                <c:pt idx="20">
                  <c:v>1260.1405224723155</c:v>
                </c:pt>
                <c:pt idx="21">
                  <c:v>1361.1261481950312</c:v>
                </c:pt>
                <c:pt idx="22">
                  <c:v>1389.8152821840963</c:v>
                </c:pt>
                <c:pt idx="23">
                  <c:v>1407.4590916336942</c:v>
                </c:pt>
                <c:pt idx="24">
                  <c:v>1404.9863836716049</c:v>
                </c:pt>
                <c:pt idx="25">
                  <c:v>1409.947908259921</c:v>
                </c:pt>
                <c:pt idx="26">
                  <c:v>1430.8949304589457</c:v>
                </c:pt>
                <c:pt idx="27">
                  <c:v>1429.2575964118851</c:v>
                </c:pt>
                <c:pt idx="28">
                  <c:v>1456.2834908496263</c:v>
                </c:pt>
                <c:pt idx="29">
                  <c:v>1503.5742123240934</c:v>
                </c:pt>
                <c:pt idx="30">
                  <c:v>1460.8840581382942</c:v>
                </c:pt>
                <c:pt idx="31">
                  <c:v>1408.1691533301826</c:v>
                </c:pt>
                <c:pt idx="32">
                  <c:v>1362.5494445543711</c:v>
                </c:pt>
                <c:pt idx="33">
                  <c:v>1321.0821676033684</c:v>
                </c:pt>
                <c:pt idx="34">
                  <c:v>1285.1897264545678</c:v>
                </c:pt>
                <c:pt idx="35">
                  <c:v>1204.2484453086031</c:v>
                </c:pt>
                <c:pt idx="36">
                  <c:v>1125.5497434691551</c:v>
                </c:pt>
                <c:pt idx="37">
                  <c:v>1043.8794161182796</c:v>
                </c:pt>
                <c:pt idx="38">
                  <c:v>961.87765899598799</c:v>
                </c:pt>
                <c:pt idx="39">
                  <c:v>906.05623722640712</c:v>
                </c:pt>
                <c:pt idx="40">
                  <c:v>853.27485082454041</c:v>
                </c:pt>
                <c:pt idx="41">
                  <c:v>777.16261751840466</c:v>
                </c:pt>
                <c:pt idx="42">
                  <c:v>723.79154631353094</c:v>
                </c:pt>
                <c:pt idx="43">
                  <c:v>673.82465782230236</c:v>
                </c:pt>
                <c:pt idx="44">
                  <c:v>626.71752855285899</c:v>
                </c:pt>
                <c:pt idx="45">
                  <c:v>588.48925585194377</c:v>
                </c:pt>
                <c:pt idx="46">
                  <c:v>549.45681952758798</c:v>
                </c:pt>
                <c:pt idx="47">
                  <c:v>509.98450196281806</c:v>
                </c:pt>
                <c:pt idx="48">
                  <c:v>470.75900841590629</c:v>
                </c:pt>
                <c:pt idx="49">
                  <c:v>434.40413395132668</c:v>
                </c:pt>
                <c:pt idx="50">
                  <c:v>404.57857468184898</c:v>
                </c:pt>
                <c:pt idx="51">
                  <c:v>366.42868141600002</c:v>
                </c:pt>
                <c:pt idx="52">
                  <c:v>318.53915000000001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93-47D4-9077-04FEB186197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FLV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Tabelle1!$C$2:$C$54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3.3969730028900935</c:v>
                </c:pt>
                <c:pt idx="6">
                  <c:v>3.3637474735796928</c:v>
                </c:pt>
                <c:pt idx="7">
                  <c:v>3.3122203924048783</c:v>
                </c:pt>
                <c:pt idx="8">
                  <c:v>3.3025022859205415</c:v>
                </c:pt>
                <c:pt idx="9">
                  <c:v>3.3582171716481057</c:v>
                </c:pt>
                <c:pt idx="10">
                  <c:v>3.2019674799011022</c:v>
                </c:pt>
                <c:pt idx="11">
                  <c:v>2.9961887772464175</c:v>
                </c:pt>
                <c:pt idx="12">
                  <c:v>2.8480881912988756</c:v>
                </c:pt>
                <c:pt idx="13">
                  <c:v>2.7344949940129153</c:v>
                </c:pt>
                <c:pt idx="14">
                  <c:v>2.7530956026008497</c:v>
                </c:pt>
                <c:pt idx="15">
                  <c:v>2.9389001869246929</c:v>
                </c:pt>
                <c:pt idx="16">
                  <c:v>3.5257729630517476</c:v>
                </c:pt>
                <c:pt idx="17">
                  <c:v>5.1744333995193346</c:v>
                </c:pt>
                <c:pt idx="18">
                  <c:v>6.9997728610144661</c:v>
                </c:pt>
                <c:pt idx="19">
                  <c:v>9.3680996620352044</c:v>
                </c:pt>
                <c:pt idx="20">
                  <c:v>13.469269767065375</c:v>
                </c:pt>
                <c:pt idx="21">
                  <c:v>21.329855884368303</c:v>
                </c:pt>
                <c:pt idx="22">
                  <c:v>26.85863496520679</c:v>
                </c:pt>
                <c:pt idx="23">
                  <c:v>29.960026426162717</c:v>
                </c:pt>
                <c:pt idx="24">
                  <c:v>33.344234652593514</c:v>
                </c:pt>
                <c:pt idx="25">
                  <c:v>36.868846662824296</c:v>
                </c:pt>
                <c:pt idx="26">
                  <c:v>39.706211303658144</c:v>
                </c:pt>
                <c:pt idx="27">
                  <c:v>44.63718863762579</c:v>
                </c:pt>
                <c:pt idx="28">
                  <c:v>58.213384796017088</c:v>
                </c:pt>
                <c:pt idx="29">
                  <c:v>101.77929310049007</c:v>
                </c:pt>
                <c:pt idx="30">
                  <c:v>112.51250154691014</c:v>
                </c:pt>
                <c:pt idx="31">
                  <c:v>127.03912299099562</c:v>
                </c:pt>
                <c:pt idx="32">
                  <c:v>138.2858067063201</c:v>
                </c:pt>
                <c:pt idx="33">
                  <c:v>142.55440073324914</c:v>
                </c:pt>
                <c:pt idx="34">
                  <c:v>170.76152000053878</c:v>
                </c:pt>
                <c:pt idx="35">
                  <c:v>169.14575416657362</c:v>
                </c:pt>
                <c:pt idx="36">
                  <c:v>168.10935259643244</c:v>
                </c:pt>
                <c:pt idx="37">
                  <c:v>165.45485103587234</c:v>
                </c:pt>
                <c:pt idx="38">
                  <c:v>165.66353950568265</c:v>
                </c:pt>
                <c:pt idx="39">
                  <c:v>156.40020995265482</c:v>
                </c:pt>
                <c:pt idx="40">
                  <c:v>151.89086237728921</c:v>
                </c:pt>
                <c:pt idx="41">
                  <c:v>157.84848143552927</c:v>
                </c:pt>
                <c:pt idx="42">
                  <c:v>147.12351499479306</c:v>
                </c:pt>
                <c:pt idx="43">
                  <c:v>138.42758724698521</c:v>
                </c:pt>
                <c:pt idx="44">
                  <c:v>137.44142644725787</c:v>
                </c:pt>
                <c:pt idx="45">
                  <c:v>131.6267495577535</c:v>
                </c:pt>
                <c:pt idx="46">
                  <c:v>128.54613801750605</c:v>
                </c:pt>
                <c:pt idx="47">
                  <c:v>100.3754500288847</c:v>
                </c:pt>
                <c:pt idx="48">
                  <c:v>97.529793895205231</c:v>
                </c:pt>
                <c:pt idx="49">
                  <c:v>93.710153743526789</c:v>
                </c:pt>
                <c:pt idx="50">
                  <c:v>92.10191307130701</c:v>
                </c:pt>
                <c:pt idx="51">
                  <c:v>89.689473080999988</c:v>
                </c:pt>
                <c:pt idx="52">
                  <c:v>83.329234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93-47D4-9077-04FEB186197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RLV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Tabelle1!$D$2:$D$54</c:f>
              <c:numCache>
                <c:formatCode>General</c:formatCode>
                <c:ptCount val="53"/>
                <c:pt idx="0">
                  <c:v>11.008502923228054</c:v>
                </c:pt>
                <c:pt idx="1">
                  <c:v>12.785561553782474</c:v>
                </c:pt>
                <c:pt idx="2">
                  <c:v>15.279453643130809</c:v>
                </c:pt>
                <c:pt idx="3">
                  <c:v>18.095649224344776</c:v>
                </c:pt>
                <c:pt idx="4">
                  <c:v>24.085293473380293</c:v>
                </c:pt>
                <c:pt idx="5">
                  <c:v>28.499049323592963</c:v>
                </c:pt>
                <c:pt idx="6">
                  <c:v>34.628984759681479</c:v>
                </c:pt>
                <c:pt idx="7">
                  <c:v>40.130193803098969</c:v>
                </c:pt>
                <c:pt idx="8">
                  <c:v>46.505794508558779</c:v>
                </c:pt>
                <c:pt idx="9">
                  <c:v>52.386137840520597</c:v>
                </c:pt>
                <c:pt idx="10">
                  <c:v>55.858164655070468</c:v>
                </c:pt>
                <c:pt idx="11">
                  <c:v>58.451983576868749</c:v>
                </c:pt>
                <c:pt idx="12">
                  <c:v>60.667539644350732</c:v>
                </c:pt>
                <c:pt idx="13">
                  <c:v>64.286966093837535</c:v>
                </c:pt>
                <c:pt idx="14">
                  <c:v>70.908397379417181</c:v>
                </c:pt>
                <c:pt idx="15">
                  <c:v>79.417808068058235</c:v>
                </c:pt>
                <c:pt idx="16">
                  <c:v>91.191051799800363</c:v>
                </c:pt>
                <c:pt idx="17">
                  <c:v>108.47991779163479</c:v>
                </c:pt>
                <c:pt idx="18">
                  <c:v>122.51890014246237</c:v>
                </c:pt>
                <c:pt idx="19">
                  <c:v>139.07704870565786</c:v>
                </c:pt>
                <c:pt idx="20">
                  <c:v>157.97254449292413</c:v>
                </c:pt>
                <c:pt idx="21">
                  <c:v>181.40880116517357</c:v>
                </c:pt>
                <c:pt idx="22">
                  <c:v>202.24775561051345</c:v>
                </c:pt>
                <c:pt idx="23">
                  <c:v>223.1198217192705</c:v>
                </c:pt>
                <c:pt idx="24">
                  <c:v>205.49044275340498</c:v>
                </c:pt>
                <c:pt idx="25">
                  <c:v>228.39156906579203</c:v>
                </c:pt>
                <c:pt idx="26">
                  <c:v>253.39721066219454</c:v>
                </c:pt>
                <c:pt idx="27">
                  <c:v>280.88098289812166</c:v>
                </c:pt>
                <c:pt idx="28">
                  <c:v>314.06640011251557</c:v>
                </c:pt>
                <c:pt idx="29">
                  <c:v>348.85014663712724</c:v>
                </c:pt>
                <c:pt idx="30">
                  <c:v>380.99174473054211</c:v>
                </c:pt>
                <c:pt idx="31">
                  <c:v>408.58320163853921</c:v>
                </c:pt>
                <c:pt idx="32">
                  <c:v>435.4592061701486</c:v>
                </c:pt>
                <c:pt idx="33">
                  <c:v>465.93996725752578</c:v>
                </c:pt>
                <c:pt idx="34">
                  <c:v>492.72304326847598</c:v>
                </c:pt>
                <c:pt idx="35">
                  <c:v>519.48791230223549</c:v>
                </c:pt>
                <c:pt idx="36">
                  <c:v>546.89228884632735</c:v>
                </c:pt>
                <c:pt idx="37">
                  <c:v>565.75811802515966</c:v>
                </c:pt>
                <c:pt idx="38">
                  <c:v>576.14792053400822</c:v>
                </c:pt>
                <c:pt idx="39">
                  <c:v>602.64422836608082</c:v>
                </c:pt>
                <c:pt idx="40">
                  <c:v>626.99655985928314</c:v>
                </c:pt>
                <c:pt idx="41">
                  <c:v>645.36208229102544</c:v>
                </c:pt>
                <c:pt idx="42">
                  <c:v>667.56032887278184</c:v>
                </c:pt>
                <c:pt idx="43">
                  <c:v>685.80176991708936</c:v>
                </c:pt>
                <c:pt idx="44">
                  <c:v>704.59397687938758</c:v>
                </c:pt>
                <c:pt idx="45">
                  <c:v>731.94780335494977</c:v>
                </c:pt>
                <c:pt idx="46">
                  <c:v>763.91291433208289</c:v>
                </c:pt>
                <c:pt idx="47">
                  <c:v>785.23065549234741</c:v>
                </c:pt>
                <c:pt idx="48">
                  <c:v>804.48794310340281</c:v>
                </c:pt>
                <c:pt idx="49">
                  <c:v>833.401818956846</c:v>
                </c:pt>
                <c:pt idx="50">
                  <c:v>873.1072945852718</c:v>
                </c:pt>
                <c:pt idx="51">
                  <c:v>886.14867245000005</c:v>
                </c:pt>
                <c:pt idx="52">
                  <c:v>855.95277199999998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93-47D4-9077-04FEB186197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Gesamt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Tabelle1!$E$2:$E$54</c:f>
              <c:numCache>
                <c:formatCode>General</c:formatCode>
                <c:ptCount val="53"/>
                <c:pt idx="0">
                  <c:v>400.60633281197426</c:v>
                </c:pt>
                <c:pt idx="1">
                  <c:v>461.48247146506765</c:v>
                </c:pt>
                <c:pt idx="2">
                  <c:v>505.78476409464565</c:v>
                </c:pt>
                <c:pt idx="3">
                  <c:v>534.06904374488261</c:v>
                </c:pt>
                <c:pt idx="4">
                  <c:v>550.80340868770031</c:v>
                </c:pt>
                <c:pt idx="5">
                  <c:v>571.93184068441235</c:v>
                </c:pt>
                <c:pt idx="6">
                  <c:v>604.67338241702237</c:v>
                </c:pt>
                <c:pt idx="7">
                  <c:v>649.74175437064878</c:v>
                </c:pt>
                <c:pt idx="8">
                  <c:v>710.00998155853665</c:v>
                </c:pt>
                <c:pt idx="9">
                  <c:v>766.46021690737905</c:v>
                </c:pt>
                <c:pt idx="10">
                  <c:v>805.53916267707859</c:v>
                </c:pt>
                <c:pt idx="11">
                  <c:v>829.64352883603021</c:v>
                </c:pt>
                <c:pt idx="12">
                  <c:v>842.25903329607183</c:v>
                </c:pt>
                <c:pt idx="13">
                  <c:v>871.52442454791287</c:v>
                </c:pt>
                <c:pt idx="14">
                  <c:v>909.23679877967265</c:v>
                </c:pt>
                <c:pt idx="15">
                  <c:v>951.21227291055493</c:v>
                </c:pt>
                <c:pt idx="16">
                  <c:v>1017.2097042314798</c:v>
                </c:pt>
                <c:pt idx="17">
                  <c:v>1112.7457481888734</c:v>
                </c:pt>
                <c:pt idx="18">
                  <c:v>1209.6339506223692</c:v>
                </c:pt>
                <c:pt idx="19">
                  <c:v>1306.1392894901019</c:v>
                </c:pt>
                <c:pt idx="20">
                  <c:v>1431.5823367323048</c:v>
                </c:pt>
                <c:pt idx="21">
                  <c:v>1563.8648052445731</c:v>
                </c:pt>
                <c:pt idx="22">
                  <c:v>1618.9216727598166</c:v>
                </c:pt>
                <c:pt idx="23">
                  <c:v>1660.5389397791275</c:v>
                </c:pt>
                <c:pt idx="24">
                  <c:v>1643.8210610776034</c:v>
                </c:pt>
                <c:pt idx="25">
                  <c:v>1675.2083239885374</c:v>
                </c:pt>
                <c:pt idx="26">
                  <c:v>1723.9983524247984</c:v>
                </c:pt>
                <c:pt idx="27">
                  <c:v>1754.7757679476324</c:v>
                </c:pt>
                <c:pt idx="28">
                  <c:v>1828.5632757581591</c:v>
                </c:pt>
                <c:pt idx="29">
                  <c:v>1954.2036520617107</c:v>
                </c:pt>
                <c:pt idx="30">
                  <c:v>1954.3883044157465</c:v>
                </c:pt>
                <c:pt idx="31">
                  <c:v>1943.7914779597172</c:v>
                </c:pt>
                <c:pt idx="32">
                  <c:v>1936.2944574308399</c:v>
                </c:pt>
                <c:pt idx="33">
                  <c:v>1929.5765355941433</c:v>
                </c:pt>
                <c:pt idx="34">
                  <c:v>1948.6742897235827</c:v>
                </c:pt>
                <c:pt idx="35">
                  <c:v>1892.8821117774123</c:v>
                </c:pt>
                <c:pt idx="36">
                  <c:v>1840.551384911915</c:v>
                </c:pt>
                <c:pt idx="37">
                  <c:v>1775.0923851793113</c:v>
                </c:pt>
                <c:pt idx="38">
                  <c:v>1703.6891190356787</c:v>
                </c:pt>
                <c:pt idx="39">
                  <c:v>1665.1006755451428</c:v>
                </c:pt>
                <c:pt idx="40">
                  <c:v>1632.1622730611127</c:v>
                </c:pt>
                <c:pt idx="41">
                  <c:v>1580.3731812449594</c:v>
                </c:pt>
                <c:pt idx="42">
                  <c:v>1538.4753901811059</c:v>
                </c:pt>
                <c:pt idx="43">
                  <c:v>1498.0540149863768</c:v>
                </c:pt>
                <c:pt idx="44">
                  <c:v>1468.7529318795046</c:v>
                </c:pt>
                <c:pt idx="45">
                  <c:v>1452.0638087646471</c:v>
                </c:pt>
                <c:pt idx="46">
                  <c:v>1441.9158718771769</c:v>
                </c:pt>
                <c:pt idx="47">
                  <c:v>1395.59060748405</c:v>
                </c:pt>
                <c:pt idx="48">
                  <c:v>1372.7767454145144</c:v>
                </c:pt>
                <c:pt idx="49">
                  <c:v>1361.5161066516994</c:v>
                </c:pt>
                <c:pt idx="50">
                  <c:v>1369.7877823384279</c:v>
                </c:pt>
                <c:pt idx="51">
                  <c:v>1342.266826947</c:v>
                </c:pt>
                <c:pt idx="52">
                  <c:v>1257.821156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93-47D4-9077-04FEB1861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208072"/>
        <c:axId val="234208432"/>
      </c:lineChart>
      <c:catAx>
        <c:axId val="23420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42084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3420843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420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3609705154603E-2"/>
          <c:y val="0.17881399613307392"/>
          <c:w val="0.91302814352425987"/>
          <c:h val="0.6032637564433729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Wohnungsbau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4.8267439687430747E-2</c:v>
                </c:pt>
                <c:pt idx="1">
                  <c:v>9.0128897715164635E-2</c:v>
                </c:pt>
                <c:pt idx="2">
                  <c:v>3.9952384212247782E-2</c:v>
                </c:pt>
                <c:pt idx="3">
                  <c:v>3.8710078517277813E-2</c:v>
                </c:pt>
                <c:pt idx="4">
                  <c:v>-9.3807652766628613E-2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6-4581-879C-55196288BAD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RLV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4.1291320009169796E-2</c:v>
                </c:pt>
                <c:pt idx="1">
                  <c:v>0.10167581019621541</c:v>
                </c:pt>
                <c:pt idx="2">
                  <c:v>5.4128987371173665E-2</c:v>
                </c:pt>
                <c:pt idx="3">
                  <c:v>-4.1964059652905839E-3</c:v>
                </c:pt>
                <c:pt idx="4">
                  <c:v>-0.10844096747660148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6-4581-879C-55196288B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208072"/>
        <c:axId val="234208432"/>
      </c:lineChart>
      <c:catAx>
        <c:axId val="23420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420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20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420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err="1">
                <a:solidFill>
                  <a:schemeClr val="tx1"/>
                </a:solidFill>
              </a:rPr>
              <a:t>Hauspreise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Neubau</a:t>
            </a:r>
            <a:r>
              <a:rPr lang="en-US" sz="1400">
                <a:solidFill>
                  <a:schemeClr val="tx1"/>
                </a:solidFill>
              </a:rPr>
              <a:t> (TEUR)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6188095182464212E-2"/>
          <c:y val="0.15825202770706293"/>
          <c:w val="0.83937125478520713"/>
          <c:h val="0.64501953703155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2024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225</c:v>
                </c:pt>
                <c:pt idx="1">
                  <c:v>400</c:v>
                </c:pt>
                <c:pt idx="2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B-438A-9E0A-44813F27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84"/>
        <c:axId val="572993504"/>
        <c:axId val="572994224"/>
      </c:barChart>
      <c:catAx>
        <c:axId val="5729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2994224"/>
        <c:crosses val="autoZero"/>
        <c:auto val="1"/>
        <c:lblAlgn val="ctr"/>
        <c:lblOffset val="100"/>
        <c:noMultiLvlLbl val="0"/>
      </c:catAx>
      <c:valAx>
        <c:axId val="57299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29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  <c:extLst/>
            </c:strRef>
          </c:cat>
          <c:val>
            <c:numRef>
              <c:f>Sheet1!$B$2:$BQ$2</c:f>
              <c:numCache>
                <c:formatCode>0%</c:formatCode>
                <c:ptCount val="67"/>
                <c:pt idx="0">
                  <c:v>0.764221804423313</c:v>
                </c:pt>
                <c:pt idx="1">
                  <c:v>0.77587542200050796</c:v>
                </c:pt>
                <c:pt idx="2">
                  <c:v>0.77788609910363105</c:v>
                </c:pt>
                <c:pt idx="3">
                  <c:v>0.77184191775945599</c:v>
                </c:pt>
                <c:pt idx="4">
                  <c:v>0.77664924183408601</c:v>
                </c:pt>
                <c:pt idx="5">
                  <c:v>0.77635850365036796</c:v>
                </c:pt>
                <c:pt idx="6">
                  <c:v>0.77384874665999304</c:v>
                </c:pt>
                <c:pt idx="7">
                  <c:v>0.77923395310023202</c:v>
                </c:pt>
                <c:pt idx="8">
                  <c:v>0.77722710187244404</c:v>
                </c:pt>
                <c:pt idx="9">
                  <c:v>0.77920291319222401</c:v>
                </c:pt>
                <c:pt idx="10">
                  <c:v>0.78256681271460304</c:v>
                </c:pt>
                <c:pt idx="11">
                  <c:v>0.77848442494269898</c:v>
                </c:pt>
                <c:pt idx="12">
                  <c:v>0.77453425545030996</c:v>
                </c:pt>
                <c:pt idx="13">
                  <c:v>0.78013945555669795</c:v>
                </c:pt>
                <c:pt idx="14">
                  <c:v>0.78502761975986901</c:v>
                </c:pt>
                <c:pt idx="15">
                  <c:v>0.78647653827851804</c:v>
                </c:pt>
                <c:pt idx="16">
                  <c:v>0.78985252635508296</c:v>
                </c:pt>
                <c:pt idx="17">
                  <c:v>0.79403039654830798</c:v>
                </c:pt>
                <c:pt idx="18">
                  <c:v>0.79125055978172398</c:v>
                </c:pt>
                <c:pt idx="19">
                  <c:v>0.796350645797128</c:v>
                </c:pt>
                <c:pt idx="20">
                  <c:v>0.80390908892180102</c:v>
                </c:pt>
                <c:pt idx="21">
                  <c:v>0.80300831154108598</c:v>
                </c:pt>
                <c:pt idx="22">
                  <c:v>0.80746584679287003</c:v>
                </c:pt>
                <c:pt idx="23">
                  <c:v>0.810364064132437</c:v>
                </c:pt>
                <c:pt idx="24">
                  <c:v>0.81144480200170599</c:v>
                </c:pt>
                <c:pt idx="25">
                  <c:v>0.81476229772905695</c:v>
                </c:pt>
                <c:pt idx="26">
                  <c:v>0.81782393561257705</c:v>
                </c:pt>
                <c:pt idx="27">
                  <c:v>0.82260787775355104</c:v>
                </c:pt>
                <c:pt idx="28">
                  <c:v>0.82592403515428603</c:v>
                </c:pt>
                <c:pt idx="29">
                  <c:v>0.83028146359814403</c:v>
                </c:pt>
                <c:pt idx="30">
                  <c:v>0.83374766494376495</c:v>
                </c:pt>
                <c:pt idx="31">
                  <c:v>0.83723526744377597</c:v>
                </c:pt>
                <c:pt idx="32">
                  <c:v>0.83875717325140897</c:v>
                </c:pt>
                <c:pt idx="33">
                  <c:v>0.82848063934176697</c:v>
                </c:pt>
                <c:pt idx="34">
                  <c:v>0.82939226690585599</c:v>
                </c:pt>
                <c:pt idx="35">
                  <c:v>0.83408706251004605</c:v>
                </c:pt>
                <c:pt idx="36">
                  <c:v>0.83576999487553305</c:v>
                </c:pt>
                <c:pt idx="37">
                  <c:v>0.83981388719199801</c:v>
                </c:pt>
                <c:pt idx="38">
                  <c:v>0.843240086886204</c:v>
                </c:pt>
                <c:pt idx="39">
                  <c:v>0.84701551391887397</c:v>
                </c:pt>
                <c:pt idx="40">
                  <c:v>0.85305571561104498</c:v>
                </c:pt>
                <c:pt idx="41">
                  <c:v>0.85877577133903205</c:v>
                </c:pt>
                <c:pt idx="42">
                  <c:v>0.86248183667967404</c:v>
                </c:pt>
                <c:pt idx="43">
                  <c:v>0.86469636439601405</c:v>
                </c:pt>
                <c:pt idx="44">
                  <c:v>0.86819384478759798</c:v>
                </c:pt>
                <c:pt idx="45">
                  <c:v>0.86966596136449703</c:v>
                </c:pt>
                <c:pt idx="46">
                  <c:v>0.87135625241789405</c:v>
                </c:pt>
                <c:pt idx="47">
                  <c:v>0.87587808598346495</c:v>
                </c:pt>
                <c:pt idx="48">
                  <c:v>0.87701790226288201</c:v>
                </c:pt>
                <c:pt idx="49">
                  <c:v>0.88001611938662905</c:v>
                </c:pt>
                <c:pt idx="50">
                  <c:v>0.88178529977617703</c:v>
                </c:pt>
                <c:pt idx="51">
                  <c:v>0.88221516103258801</c:v>
                </c:pt>
                <c:pt idx="52">
                  <c:v>0.88359717108774405</c:v>
                </c:pt>
                <c:pt idx="53">
                  <c:v>0.88486756952946999</c:v>
                </c:pt>
                <c:pt idx="54">
                  <c:v>0.88692684884814299</c:v>
                </c:pt>
                <c:pt idx="55">
                  <c:v>0.88929913816123196</c:v>
                </c:pt>
                <c:pt idx="56">
                  <c:v>0.88902034496108595</c:v>
                </c:pt>
                <c:pt idx="57">
                  <c:v>0.89239616374359299</c:v>
                </c:pt>
                <c:pt idx="58">
                  <c:v>0.89037129645584001</c:v>
                </c:pt>
                <c:pt idx="59">
                  <c:v>0.892343740727359</c:v>
                </c:pt>
                <c:pt idx="60">
                  <c:v>0.89499734108815499</c:v>
                </c:pt>
                <c:pt idx="61">
                  <c:v>0.89400004853350301</c:v>
                </c:pt>
                <c:pt idx="62">
                  <c:v>0.89777717084014197</c:v>
                </c:pt>
                <c:pt idx="63">
                  <c:v>0.89682539974665398</c:v>
                </c:pt>
                <c:pt idx="64">
                  <c:v>0.89218902779444498</c:v>
                </c:pt>
                <c:pt idx="65">
                  <c:v>0.89402280726495298</c:v>
                </c:pt>
                <c:pt idx="66">
                  <c:v>0.89842968822941205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117-41A5-ADB0-E03D073960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Frankreich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  <c:extLst/>
            </c:strRef>
          </c:cat>
          <c:val>
            <c:numRef>
              <c:f>Sheet1!$B$3:$BQ$3</c:f>
              <c:numCache>
                <c:formatCode>0%</c:formatCode>
                <c:ptCount val="67"/>
                <c:pt idx="0">
                  <c:v>0.74867261631910298</c:v>
                </c:pt>
                <c:pt idx="1">
                  <c:v>0.76978549730141799</c:v>
                </c:pt>
                <c:pt idx="2">
                  <c:v>0.76716031981159705</c:v>
                </c:pt>
                <c:pt idx="3">
                  <c:v>0.76595155223296496</c:v>
                </c:pt>
                <c:pt idx="4">
                  <c:v>0.77322467440099796</c:v>
                </c:pt>
                <c:pt idx="5">
                  <c:v>0.766514533496231</c:v>
                </c:pt>
                <c:pt idx="6">
                  <c:v>0.76308812568422402</c:v>
                </c:pt>
                <c:pt idx="7">
                  <c:v>0.774982095335086</c:v>
                </c:pt>
                <c:pt idx="8">
                  <c:v>0.76999754481908</c:v>
                </c:pt>
                <c:pt idx="9">
                  <c:v>0.77629364227805897</c:v>
                </c:pt>
                <c:pt idx="10">
                  <c:v>0.77609316893417102</c:v>
                </c:pt>
                <c:pt idx="11">
                  <c:v>0.77696208249892595</c:v>
                </c:pt>
                <c:pt idx="12">
                  <c:v>0.77123922442695703</c:v>
                </c:pt>
                <c:pt idx="13">
                  <c:v>0.78625865800960204</c:v>
                </c:pt>
                <c:pt idx="14">
                  <c:v>0.78557138225821899</c:v>
                </c:pt>
                <c:pt idx="15">
                  <c:v>0.787153415363394</c:v>
                </c:pt>
                <c:pt idx="16">
                  <c:v>0.79162799430845598</c:v>
                </c:pt>
                <c:pt idx="17">
                  <c:v>0.79358284638985899</c:v>
                </c:pt>
                <c:pt idx="18">
                  <c:v>0.79388468679320001</c:v>
                </c:pt>
                <c:pt idx="19">
                  <c:v>0.79565527943125303</c:v>
                </c:pt>
                <c:pt idx="20">
                  <c:v>0.80340548136316803</c:v>
                </c:pt>
                <c:pt idx="21">
                  <c:v>0.803541936313107</c:v>
                </c:pt>
                <c:pt idx="22">
                  <c:v>0.80661627140569903</c:v>
                </c:pt>
                <c:pt idx="23">
                  <c:v>0.80950933333288999</c:v>
                </c:pt>
                <c:pt idx="24">
                  <c:v>0.812294910917566</c:v>
                </c:pt>
                <c:pt idx="25">
                  <c:v>0.81523730211416201</c:v>
                </c:pt>
                <c:pt idx="26">
                  <c:v>0.81630641437840401</c:v>
                </c:pt>
                <c:pt idx="27">
                  <c:v>0.81984712793151604</c:v>
                </c:pt>
                <c:pt idx="28">
                  <c:v>0.82162100413859296</c:v>
                </c:pt>
                <c:pt idx="29">
                  <c:v>0.82431680583870504</c:v>
                </c:pt>
                <c:pt idx="30">
                  <c:v>0.83028154195280102</c:v>
                </c:pt>
                <c:pt idx="31">
                  <c:v>0.83345320100861997</c:v>
                </c:pt>
                <c:pt idx="32">
                  <c:v>0.83513527610340699</c:v>
                </c:pt>
                <c:pt idx="33">
                  <c:v>0.83941144136691104</c:v>
                </c:pt>
                <c:pt idx="34">
                  <c:v>0.84129514423677798</c:v>
                </c:pt>
                <c:pt idx="35">
                  <c:v>0.84365402003558099</c:v>
                </c:pt>
                <c:pt idx="36">
                  <c:v>0.844152168599972</c:v>
                </c:pt>
                <c:pt idx="37">
                  <c:v>0.84775177219595299</c:v>
                </c:pt>
                <c:pt idx="38">
                  <c:v>0.84976024855224497</c:v>
                </c:pt>
                <c:pt idx="39">
                  <c:v>0.85218538730751703</c:v>
                </c:pt>
                <c:pt idx="40">
                  <c:v>0.85732347813277998</c:v>
                </c:pt>
                <c:pt idx="41">
                  <c:v>0.85962188530630801</c:v>
                </c:pt>
                <c:pt idx="42">
                  <c:v>0.86243437329768902</c:v>
                </c:pt>
                <c:pt idx="43">
                  <c:v>0.86505770483326205</c:v>
                </c:pt>
                <c:pt idx="44">
                  <c:v>0.86619186496132605</c:v>
                </c:pt>
                <c:pt idx="45">
                  <c:v>0.86783617789080103</c:v>
                </c:pt>
                <c:pt idx="46">
                  <c:v>0.868152358421166</c:v>
                </c:pt>
                <c:pt idx="47">
                  <c:v>0.87460284930166599</c:v>
                </c:pt>
                <c:pt idx="48">
                  <c:v>0.87539240103208105</c:v>
                </c:pt>
                <c:pt idx="49">
                  <c:v>0.87747606401186795</c:v>
                </c:pt>
                <c:pt idx="50">
                  <c:v>0.87966250348552799</c:v>
                </c:pt>
                <c:pt idx="51">
                  <c:v>0.88079888471991097</c:v>
                </c:pt>
                <c:pt idx="52">
                  <c:v>0.88134044664748301</c:v>
                </c:pt>
                <c:pt idx="53">
                  <c:v>0.88322212365211905</c:v>
                </c:pt>
                <c:pt idx="54">
                  <c:v>0.88587503115800104</c:v>
                </c:pt>
                <c:pt idx="55">
                  <c:v>0.88723276739309398</c:v>
                </c:pt>
                <c:pt idx="56">
                  <c:v>0.88951762574083704</c:v>
                </c:pt>
                <c:pt idx="57">
                  <c:v>0.89292896536984601</c:v>
                </c:pt>
                <c:pt idx="58">
                  <c:v>0.89211198199771502</c:v>
                </c:pt>
                <c:pt idx="59">
                  <c:v>0.89388831091101795</c:v>
                </c:pt>
                <c:pt idx="60">
                  <c:v>0.89526343917215201</c:v>
                </c:pt>
                <c:pt idx="61">
                  <c:v>0.89645385141911604</c:v>
                </c:pt>
                <c:pt idx="62">
                  <c:v>0.89907144159624697</c:v>
                </c:pt>
                <c:pt idx="63">
                  <c:v>0.89722628937445503</c:v>
                </c:pt>
                <c:pt idx="64">
                  <c:v>0.89742079111403295</c:v>
                </c:pt>
                <c:pt idx="65">
                  <c:v>0.89891028608102996</c:v>
                </c:pt>
                <c:pt idx="66">
                  <c:v>0.90418370593253505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E19A-4EAD-AA98-55EB204A0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671824"/>
        <c:axId val="44360688"/>
      </c:lineChart>
      <c:catAx>
        <c:axId val="6586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60688"/>
        <c:crosses val="autoZero"/>
        <c:auto val="1"/>
        <c:lblAlgn val="ctr"/>
        <c:lblOffset val="100"/>
        <c:tickLblSkip val="5"/>
        <c:noMultiLvlLbl val="0"/>
      </c:catAx>
      <c:valAx>
        <c:axId val="4436068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67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Sheet1!$B$2:$BQ$2</c:f>
              <c:numCache>
                <c:formatCode>0%</c:formatCode>
                <c:ptCount val="67"/>
                <c:pt idx="0">
                  <c:v>0.764221804423313</c:v>
                </c:pt>
                <c:pt idx="1">
                  <c:v>0.77587542200050796</c:v>
                </c:pt>
                <c:pt idx="2">
                  <c:v>0.77788609910363105</c:v>
                </c:pt>
                <c:pt idx="3">
                  <c:v>0.77184191775945599</c:v>
                </c:pt>
                <c:pt idx="4">
                  <c:v>0.77664924183408601</c:v>
                </c:pt>
                <c:pt idx="5">
                  <c:v>0.77635850365036796</c:v>
                </c:pt>
                <c:pt idx="6">
                  <c:v>0.77384874665999304</c:v>
                </c:pt>
                <c:pt idx="7">
                  <c:v>0.77923395310023202</c:v>
                </c:pt>
                <c:pt idx="8">
                  <c:v>0.77722710187244404</c:v>
                </c:pt>
                <c:pt idx="9">
                  <c:v>0.77920291319222401</c:v>
                </c:pt>
                <c:pt idx="10">
                  <c:v>0.78256681271460304</c:v>
                </c:pt>
                <c:pt idx="11">
                  <c:v>0.77848442494269898</c:v>
                </c:pt>
                <c:pt idx="12">
                  <c:v>0.77453425545030996</c:v>
                </c:pt>
                <c:pt idx="13">
                  <c:v>0.78013945555669795</c:v>
                </c:pt>
                <c:pt idx="14">
                  <c:v>0.78502761975986901</c:v>
                </c:pt>
                <c:pt idx="15">
                  <c:v>0.78647653827851804</c:v>
                </c:pt>
                <c:pt idx="16">
                  <c:v>0.78985252635508296</c:v>
                </c:pt>
                <c:pt idx="17">
                  <c:v>0.79403039654830798</c:v>
                </c:pt>
                <c:pt idx="18">
                  <c:v>0.79125055978172398</c:v>
                </c:pt>
                <c:pt idx="19">
                  <c:v>0.796350645797128</c:v>
                </c:pt>
                <c:pt idx="20">
                  <c:v>0.80390908892180102</c:v>
                </c:pt>
                <c:pt idx="21">
                  <c:v>0.80300831154108598</c:v>
                </c:pt>
                <c:pt idx="22">
                  <c:v>0.80746584679287003</c:v>
                </c:pt>
                <c:pt idx="23">
                  <c:v>0.810364064132437</c:v>
                </c:pt>
                <c:pt idx="24">
                  <c:v>0.81144480200170599</c:v>
                </c:pt>
                <c:pt idx="25">
                  <c:v>0.81476229772905695</c:v>
                </c:pt>
                <c:pt idx="26">
                  <c:v>0.81782393561257705</c:v>
                </c:pt>
                <c:pt idx="27">
                  <c:v>0.82260787775355104</c:v>
                </c:pt>
                <c:pt idx="28">
                  <c:v>0.82592403515428603</c:v>
                </c:pt>
                <c:pt idx="29">
                  <c:v>0.83028146359814403</c:v>
                </c:pt>
                <c:pt idx="30">
                  <c:v>0.83374766494376495</c:v>
                </c:pt>
                <c:pt idx="31">
                  <c:v>0.83723526744377597</c:v>
                </c:pt>
                <c:pt idx="32">
                  <c:v>0.83875717325140897</c:v>
                </c:pt>
                <c:pt idx="33">
                  <c:v>0.82848063934176697</c:v>
                </c:pt>
                <c:pt idx="34">
                  <c:v>0.82939226690585599</c:v>
                </c:pt>
                <c:pt idx="35">
                  <c:v>0.83408706251004605</c:v>
                </c:pt>
                <c:pt idx="36">
                  <c:v>0.83576999487553305</c:v>
                </c:pt>
                <c:pt idx="37">
                  <c:v>0.83981388719199801</c:v>
                </c:pt>
                <c:pt idx="38">
                  <c:v>0.843240086886204</c:v>
                </c:pt>
                <c:pt idx="39">
                  <c:v>0.84701551391887397</c:v>
                </c:pt>
                <c:pt idx="40">
                  <c:v>0.85305571561104498</c:v>
                </c:pt>
                <c:pt idx="41">
                  <c:v>0.85877577133903205</c:v>
                </c:pt>
                <c:pt idx="42">
                  <c:v>0.86248183667967404</c:v>
                </c:pt>
                <c:pt idx="43">
                  <c:v>0.86469636439601405</c:v>
                </c:pt>
                <c:pt idx="44">
                  <c:v>0.86819384478759798</c:v>
                </c:pt>
                <c:pt idx="45">
                  <c:v>0.86966596136449703</c:v>
                </c:pt>
                <c:pt idx="46">
                  <c:v>0.87135625241789405</c:v>
                </c:pt>
                <c:pt idx="47">
                  <c:v>0.87587808598346495</c:v>
                </c:pt>
                <c:pt idx="48">
                  <c:v>0.87701790226288201</c:v>
                </c:pt>
                <c:pt idx="49">
                  <c:v>0.88001611938662905</c:v>
                </c:pt>
                <c:pt idx="50">
                  <c:v>0.88178529977617703</c:v>
                </c:pt>
                <c:pt idx="51">
                  <c:v>0.88221516103258801</c:v>
                </c:pt>
                <c:pt idx="52">
                  <c:v>0.88359717108774405</c:v>
                </c:pt>
                <c:pt idx="53">
                  <c:v>0.88486756952946999</c:v>
                </c:pt>
                <c:pt idx="54">
                  <c:v>0.88692684884814299</c:v>
                </c:pt>
                <c:pt idx="55">
                  <c:v>0.88929913816123196</c:v>
                </c:pt>
                <c:pt idx="56">
                  <c:v>0.88902034496108595</c:v>
                </c:pt>
                <c:pt idx="57">
                  <c:v>0.89239616374359299</c:v>
                </c:pt>
                <c:pt idx="58">
                  <c:v>0.89037129645584001</c:v>
                </c:pt>
                <c:pt idx="59">
                  <c:v>0.892343740727359</c:v>
                </c:pt>
                <c:pt idx="60">
                  <c:v>0.89499734108815499</c:v>
                </c:pt>
                <c:pt idx="61">
                  <c:v>0.89400004853350301</c:v>
                </c:pt>
                <c:pt idx="62">
                  <c:v>0.89777717084014197</c:v>
                </c:pt>
                <c:pt idx="63">
                  <c:v>0.89682539974665398</c:v>
                </c:pt>
                <c:pt idx="64">
                  <c:v>0.89218902779444498</c:v>
                </c:pt>
                <c:pt idx="65">
                  <c:v>0.89402280726495298</c:v>
                </c:pt>
                <c:pt idx="66">
                  <c:v>0.89842968822941205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7-41A5-ADB0-E03D073960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Schweiz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Sheet1!$B$3:$BQ$3</c:f>
              <c:numCache>
                <c:formatCode>0%</c:formatCode>
                <c:ptCount val="67"/>
                <c:pt idx="0">
                  <c:v>0.78398390988948097</c:v>
                </c:pt>
                <c:pt idx="1">
                  <c:v>0.79403311152663303</c:v>
                </c:pt>
                <c:pt idx="2">
                  <c:v>0.79597337462145601</c:v>
                </c:pt>
                <c:pt idx="3">
                  <c:v>0.79600752242371897</c:v>
                </c:pt>
                <c:pt idx="4">
                  <c:v>0.79699425996797202</c:v>
                </c:pt>
                <c:pt idx="5">
                  <c:v>0.79415809141626204</c:v>
                </c:pt>
                <c:pt idx="6">
                  <c:v>0.79358849159517197</c:v>
                </c:pt>
                <c:pt idx="7">
                  <c:v>0.80327249073553397</c:v>
                </c:pt>
                <c:pt idx="8">
                  <c:v>0.80633916149299401</c:v>
                </c:pt>
                <c:pt idx="9">
                  <c:v>0.80934360554977003</c:v>
                </c:pt>
                <c:pt idx="10">
                  <c:v>0.813753801123271</c:v>
                </c:pt>
                <c:pt idx="11">
                  <c:v>0.81179724580129597</c:v>
                </c:pt>
                <c:pt idx="12">
                  <c:v>0.81132509645816697</c:v>
                </c:pt>
                <c:pt idx="13">
                  <c:v>0.81766426666286995</c:v>
                </c:pt>
                <c:pt idx="14">
                  <c:v>0.81925799259318999</c:v>
                </c:pt>
                <c:pt idx="15">
                  <c:v>0.82561143990442498</c:v>
                </c:pt>
                <c:pt idx="16">
                  <c:v>0.82958162976649796</c:v>
                </c:pt>
                <c:pt idx="17">
                  <c:v>0.83568186615793605</c:v>
                </c:pt>
                <c:pt idx="18">
                  <c:v>0.83756364471145495</c:v>
                </c:pt>
                <c:pt idx="19">
                  <c:v>0.83841207925377004</c:v>
                </c:pt>
                <c:pt idx="20">
                  <c:v>0.84298480788415897</c:v>
                </c:pt>
                <c:pt idx="21">
                  <c:v>0.84038807696170204</c:v>
                </c:pt>
                <c:pt idx="22">
                  <c:v>0.84296905178741199</c:v>
                </c:pt>
                <c:pt idx="23">
                  <c:v>0.84452147452493798</c:v>
                </c:pt>
                <c:pt idx="24">
                  <c:v>0.84595009041132496</c:v>
                </c:pt>
                <c:pt idx="25">
                  <c:v>0.85026355777425899</c:v>
                </c:pt>
                <c:pt idx="26">
                  <c:v>0.85214331524937603</c:v>
                </c:pt>
                <c:pt idx="27">
                  <c:v>0.85524336773135701</c:v>
                </c:pt>
                <c:pt idx="28">
                  <c:v>0.85896457258702597</c:v>
                </c:pt>
                <c:pt idx="29">
                  <c:v>0.86248310605175804</c:v>
                </c:pt>
                <c:pt idx="30">
                  <c:v>0.86488270936855105</c:v>
                </c:pt>
                <c:pt idx="31">
                  <c:v>0.86587789801568105</c:v>
                </c:pt>
                <c:pt idx="32">
                  <c:v>0.86935236885545897</c:v>
                </c:pt>
                <c:pt idx="33">
                  <c:v>0.86819527063080104</c:v>
                </c:pt>
                <c:pt idx="34">
                  <c:v>0.86971071233474095</c:v>
                </c:pt>
                <c:pt idx="35">
                  <c:v>0.87182337178926195</c:v>
                </c:pt>
                <c:pt idx="36">
                  <c:v>0.87628680972710704</c:v>
                </c:pt>
                <c:pt idx="37">
                  <c:v>0.87894662488057995</c:v>
                </c:pt>
                <c:pt idx="38">
                  <c:v>0.87742251166888896</c:v>
                </c:pt>
                <c:pt idx="39">
                  <c:v>0.88522962500176505</c:v>
                </c:pt>
                <c:pt idx="40">
                  <c:v>0.88617181595375905</c:v>
                </c:pt>
                <c:pt idx="41">
                  <c:v>0.88802666284338305</c:v>
                </c:pt>
                <c:pt idx="42">
                  <c:v>0.89253993864754899</c:v>
                </c:pt>
                <c:pt idx="43">
                  <c:v>0.89206623369321802</c:v>
                </c:pt>
                <c:pt idx="44">
                  <c:v>0.89685333100536002</c:v>
                </c:pt>
                <c:pt idx="45">
                  <c:v>0.89801401002679404</c:v>
                </c:pt>
                <c:pt idx="46">
                  <c:v>0.900238935587101</c:v>
                </c:pt>
                <c:pt idx="47">
                  <c:v>0.90474687864941195</c:v>
                </c:pt>
                <c:pt idx="48">
                  <c:v>0.90643051362821103</c:v>
                </c:pt>
                <c:pt idx="49">
                  <c:v>0.90935190223807705</c:v>
                </c:pt>
                <c:pt idx="50">
                  <c:v>0.90980666603687599</c:v>
                </c:pt>
                <c:pt idx="51">
                  <c:v>0.91273166708036102</c:v>
                </c:pt>
                <c:pt idx="52">
                  <c:v>0.91448340721589905</c:v>
                </c:pt>
                <c:pt idx="53">
                  <c:v>0.91560347976092904</c:v>
                </c:pt>
                <c:pt idx="54">
                  <c:v>0.919751419488398</c:v>
                </c:pt>
                <c:pt idx="55">
                  <c:v>0.91920536026400401</c:v>
                </c:pt>
                <c:pt idx="56">
                  <c:v>0.92087971693211401</c:v>
                </c:pt>
                <c:pt idx="57">
                  <c:v>0.92512958398733502</c:v>
                </c:pt>
                <c:pt idx="58">
                  <c:v>0.92461447189662005</c:v>
                </c:pt>
                <c:pt idx="59">
                  <c:v>0.92842505049141999</c:v>
                </c:pt>
                <c:pt idx="60">
                  <c:v>0.92942559761874399</c:v>
                </c:pt>
                <c:pt idx="61">
                  <c:v>0.92987605270764495</c:v>
                </c:pt>
                <c:pt idx="62">
                  <c:v>0.93345999022266701</c:v>
                </c:pt>
                <c:pt idx="63">
                  <c:v>0.931976622202073</c:v>
                </c:pt>
                <c:pt idx="64">
                  <c:v>0.931506913366967</c:v>
                </c:pt>
                <c:pt idx="65">
                  <c:v>0.93306430007116903</c:v>
                </c:pt>
                <c:pt idx="66">
                  <c:v>0.93377786015667397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9A-4EAD-AA98-55EB204A042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6A-40F2-A34B-26FB7C80F403}"/>
              </c:ext>
            </c:extLst>
          </c:dPt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Sheet1!$B$4:$BQ$4</c:f>
              <c:numCache>
                <c:formatCode>0%</c:formatCode>
                <c:ptCount val="67"/>
                <c:pt idx="0">
                  <c:v>0.72190819379392401</c:v>
                </c:pt>
                <c:pt idx="1">
                  <c:v>0.74342240135427196</c:v>
                </c:pt>
                <c:pt idx="2">
                  <c:v>0.74866107708866203</c:v>
                </c:pt>
                <c:pt idx="3">
                  <c:v>0.75019058621458401</c:v>
                </c:pt>
                <c:pt idx="4">
                  <c:v>0.758475087383359</c:v>
                </c:pt>
                <c:pt idx="5">
                  <c:v>0.760379907540641</c:v>
                </c:pt>
                <c:pt idx="6">
                  <c:v>0.77173293313623603</c:v>
                </c:pt>
                <c:pt idx="7">
                  <c:v>0.77710927106439198</c:v>
                </c:pt>
                <c:pt idx="8">
                  <c:v>0.77732576887534199</c:v>
                </c:pt>
                <c:pt idx="9">
                  <c:v>0.78601049529218703</c:v>
                </c:pt>
                <c:pt idx="10">
                  <c:v>0.79255451137569399</c:v>
                </c:pt>
                <c:pt idx="11">
                  <c:v>0.79564306410406505</c:v>
                </c:pt>
                <c:pt idx="12">
                  <c:v>0.79888663668107796</c:v>
                </c:pt>
                <c:pt idx="13">
                  <c:v>0.80115677204478197</c:v>
                </c:pt>
                <c:pt idx="14">
                  <c:v>0.81337839794845102</c:v>
                </c:pt>
                <c:pt idx="15">
                  <c:v>0.819019041749383</c:v>
                </c:pt>
                <c:pt idx="16">
                  <c:v>0.82388960746779205</c:v>
                </c:pt>
                <c:pt idx="17">
                  <c:v>0.82976042937411598</c:v>
                </c:pt>
                <c:pt idx="18">
                  <c:v>0.83606954306046299</c:v>
                </c:pt>
                <c:pt idx="19">
                  <c:v>0.84153340772517904</c:v>
                </c:pt>
                <c:pt idx="20">
                  <c:v>0.84721689023579305</c:v>
                </c:pt>
                <c:pt idx="21">
                  <c:v>0.852007018881207</c:v>
                </c:pt>
                <c:pt idx="22">
                  <c:v>0.85623046578976603</c:v>
                </c:pt>
                <c:pt idx="23">
                  <c:v>0.85681580122582002</c:v>
                </c:pt>
                <c:pt idx="24">
                  <c:v>0.86095214806115905</c:v>
                </c:pt>
                <c:pt idx="25">
                  <c:v>0.86480032738379298</c:v>
                </c:pt>
                <c:pt idx="26">
                  <c:v>0.86450846244138901</c:v>
                </c:pt>
                <c:pt idx="27">
                  <c:v>0.86776973272233904</c:v>
                </c:pt>
                <c:pt idx="28">
                  <c:v>0.87094783320925495</c:v>
                </c:pt>
                <c:pt idx="29">
                  <c:v>0.87444063741802802</c:v>
                </c:pt>
                <c:pt idx="30">
                  <c:v>0.87739936474584601</c:v>
                </c:pt>
                <c:pt idx="31">
                  <c:v>0.87834190093792797</c:v>
                </c:pt>
                <c:pt idx="32">
                  <c:v>0.88146049003647498</c:v>
                </c:pt>
                <c:pt idx="33">
                  <c:v>0.88217480196749398</c:v>
                </c:pt>
                <c:pt idx="34">
                  <c:v>0.883386932803648</c:v>
                </c:pt>
                <c:pt idx="35">
                  <c:v>0.88321369186084397</c:v>
                </c:pt>
                <c:pt idx="36">
                  <c:v>0.88412832067186597</c:v>
                </c:pt>
                <c:pt idx="37">
                  <c:v>0.88810123089880999</c:v>
                </c:pt>
                <c:pt idx="38">
                  <c:v>0.886706405848947</c:v>
                </c:pt>
                <c:pt idx="39">
                  <c:v>0.89076150599525505</c:v>
                </c:pt>
                <c:pt idx="40">
                  <c:v>0.89316419864425101</c:v>
                </c:pt>
                <c:pt idx="41">
                  <c:v>0.89258834147768495</c:v>
                </c:pt>
                <c:pt idx="42">
                  <c:v>0.89272478865646199</c:v>
                </c:pt>
                <c:pt idx="43">
                  <c:v>0.89621097705734498</c:v>
                </c:pt>
                <c:pt idx="44">
                  <c:v>0.89884327691735799</c:v>
                </c:pt>
                <c:pt idx="45">
                  <c:v>0.90099665694483499</c:v>
                </c:pt>
                <c:pt idx="46">
                  <c:v>0.90117086495635201</c:v>
                </c:pt>
                <c:pt idx="47">
                  <c:v>0.90269681867644003</c:v>
                </c:pt>
                <c:pt idx="48">
                  <c:v>0.90275456880695804</c:v>
                </c:pt>
                <c:pt idx="49">
                  <c:v>0.90597073442256104</c:v>
                </c:pt>
                <c:pt idx="50">
                  <c:v>0.90729487444292201</c:v>
                </c:pt>
                <c:pt idx="51">
                  <c:v>0.90886758452160799</c:v>
                </c:pt>
                <c:pt idx="52">
                  <c:v>0.91072921595922096</c:v>
                </c:pt>
                <c:pt idx="53">
                  <c:v>0.91139574680254598</c:v>
                </c:pt>
                <c:pt idx="54">
                  <c:v>0.90937162865080301</c:v>
                </c:pt>
                <c:pt idx="55">
                  <c:v>0.91603595397077497</c:v>
                </c:pt>
                <c:pt idx="56">
                  <c:v>0.91760111681779499</c:v>
                </c:pt>
                <c:pt idx="57">
                  <c:v>0.91981932059347504</c:v>
                </c:pt>
                <c:pt idx="58">
                  <c:v>0.92245017926547601</c:v>
                </c:pt>
                <c:pt idx="59">
                  <c:v>0.92373358839784003</c:v>
                </c:pt>
                <c:pt idx="60">
                  <c:v>0.92599366876046696</c:v>
                </c:pt>
                <c:pt idx="61">
                  <c:v>0.92657878458692799</c:v>
                </c:pt>
                <c:pt idx="62">
                  <c:v>0.92750884919816301</c:v>
                </c:pt>
                <c:pt idx="63">
                  <c:v>0.92838121567660703</c:v>
                </c:pt>
                <c:pt idx="64">
                  <c:v>0.92853934665744797</c:v>
                </c:pt>
                <c:pt idx="65">
                  <c:v>0.92654619096221202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6A-40F2-A34B-26FB7C80F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671824"/>
        <c:axId val="44360688"/>
      </c:lineChart>
      <c:catAx>
        <c:axId val="6586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60688"/>
        <c:crosses val="autoZero"/>
        <c:auto val="1"/>
        <c:lblAlgn val="ctr"/>
        <c:lblOffset val="100"/>
        <c:tickLblSkip val="5"/>
        <c:noMultiLvlLbl val="0"/>
      </c:catAx>
      <c:valAx>
        <c:axId val="4436068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67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  <c:extLst/>
            </c:strRef>
          </c:cat>
          <c:val>
            <c:numRef>
              <c:f>Sheet1!$B$2:$BQ$2</c:f>
              <c:numCache>
                <c:formatCode>0%</c:formatCode>
                <c:ptCount val="67"/>
                <c:pt idx="0">
                  <c:v>0.764221804423313</c:v>
                </c:pt>
                <c:pt idx="1">
                  <c:v>0.77587542200050796</c:v>
                </c:pt>
                <c:pt idx="2">
                  <c:v>0.77788609910363105</c:v>
                </c:pt>
                <c:pt idx="3">
                  <c:v>0.77184191775945599</c:v>
                </c:pt>
                <c:pt idx="4">
                  <c:v>0.77664924183408601</c:v>
                </c:pt>
                <c:pt idx="5">
                  <c:v>0.77635850365036796</c:v>
                </c:pt>
                <c:pt idx="6">
                  <c:v>0.77384874665999304</c:v>
                </c:pt>
                <c:pt idx="7">
                  <c:v>0.77923395310023202</c:v>
                </c:pt>
                <c:pt idx="8">
                  <c:v>0.77722710187244404</c:v>
                </c:pt>
                <c:pt idx="9">
                  <c:v>0.77920291319222401</c:v>
                </c:pt>
                <c:pt idx="10">
                  <c:v>0.78256681271460304</c:v>
                </c:pt>
                <c:pt idx="11">
                  <c:v>0.77848442494269898</c:v>
                </c:pt>
                <c:pt idx="12">
                  <c:v>0.77453425545030996</c:v>
                </c:pt>
                <c:pt idx="13">
                  <c:v>0.78013945555669795</c:v>
                </c:pt>
                <c:pt idx="14">
                  <c:v>0.78502761975986901</c:v>
                </c:pt>
                <c:pt idx="15">
                  <c:v>0.78647653827851804</c:v>
                </c:pt>
                <c:pt idx="16">
                  <c:v>0.78985252635508296</c:v>
                </c:pt>
                <c:pt idx="17">
                  <c:v>0.79403039654830798</c:v>
                </c:pt>
                <c:pt idx="18">
                  <c:v>0.79125055978172398</c:v>
                </c:pt>
                <c:pt idx="19">
                  <c:v>0.796350645797128</c:v>
                </c:pt>
                <c:pt idx="20">
                  <c:v>0.80390908892180102</c:v>
                </c:pt>
                <c:pt idx="21">
                  <c:v>0.80300831154108598</c:v>
                </c:pt>
                <c:pt idx="22">
                  <c:v>0.80746584679287003</c:v>
                </c:pt>
                <c:pt idx="23">
                  <c:v>0.810364064132437</c:v>
                </c:pt>
                <c:pt idx="24">
                  <c:v>0.81144480200170599</c:v>
                </c:pt>
                <c:pt idx="25">
                  <c:v>0.81476229772905695</c:v>
                </c:pt>
                <c:pt idx="26">
                  <c:v>0.81782393561257705</c:v>
                </c:pt>
                <c:pt idx="27">
                  <c:v>0.82260787775355104</c:v>
                </c:pt>
                <c:pt idx="28">
                  <c:v>0.82592403515428603</c:v>
                </c:pt>
                <c:pt idx="29">
                  <c:v>0.83028146359814403</c:v>
                </c:pt>
                <c:pt idx="30">
                  <c:v>0.83374766494376495</c:v>
                </c:pt>
                <c:pt idx="31">
                  <c:v>0.83723526744377597</c:v>
                </c:pt>
                <c:pt idx="32">
                  <c:v>0.83875717325140897</c:v>
                </c:pt>
                <c:pt idx="33">
                  <c:v>0.82848063934176697</c:v>
                </c:pt>
                <c:pt idx="34">
                  <c:v>0.82939226690585599</c:v>
                </c:pt>
                <c:pt idx="35">
                  <c:v>0.83408706251004605</c:v>
                </c:pt>
                <c:pt idx="36">
                  <c:v>0.83576999487553305</c:v>
                </c:pt>
                <c:pt idx="37">
                  <c:v>0.83981388719199801</c:v>
                </c:pt>
                <c:pt idx="38">
                  <c:v>0.843240086886204</c:v>
                </c:pt>
                <c:pt idx="39">
                  <c:v>0.84701551391887397</c:v>
                </c:pt>
                <c:pt idx="40">
                  <c:v>0.85305571561104498</c:v>
                </c:pt>
                <c:pt idx="41">
                  <c:v>0.85877577133903205</c:v>
                </c:pt>
                <c:pt idx="42">
                  <c:v>0.86248183667967404</c:v>
                </c:pt>
                <c:pt idx="43">
                  <c:v>0.86469636439601405</c:v>
                </c:pt>
                <c:pt idx="44">
                  <c:v>0.86819384478759798</c:v>
                </c:pt>
                <c:pt idx="45">
                  <c:v>0.86966596136449703</c:v>
                </c:pt>
                <c:pt idx="46">
                  <c:v>0.87135625241789405</c:v>
                </c:pt>
                <c:pt idx="47">
                  <c:v>0.87587808598346495</c:v>
                </c:pt>
                <c:pt idx="48">
                  <c:v>0.87701790226288201</c:v>
                </c:pt>
                <c:pt idx="49">
                  <c:v>0.88001611938662905</c:v>
                </c:pt>
                <c:pt idx="50">
                  <c:v>0.88178529977617703</c:v>
                </c:pt>
                <c:pt idx="51">
                  <c:v>0.88221516103258801</c:v>
                </c:pt>
                <c:pt idx="52">
                  <c:v>0.88359717108774405</c:v>
                </c:pt>
                <c:pt idx="53">
                  <c:v>0.88486756952946999</c:v>
                </c:pt>
                <c:pt idx="54">
                  <c:v>0.88692684884814299</c:v>
                </c:pt>
                <c:pt idx="55">
                  <c:v>0.88929913816123196</c:v>
                </c:pt>
                <c:pt idx="56">
                  <c:v>0.88902034496108595</c:v>
                </c:pt>
                <c:pt idx="57">
                  <c:v>0.89239616374359299</c:v>
                </c:pt>
                <c:pt idx="58">
                  <c:v>0.89037129645584001</c:v>
                </c:pt>
                <c:pt idx="59">
                  <c:v>0.892343740727359</c:v>
                </c:pt>
                <c:pt idx="60">
                  <c:v>0.89499734108815499</c:v>
                </c:pt>
                <c:pt idx="61">
                  <c:v>0.89400004853350301</c:v>
                </c:pt>
                <c:pt idx="62">
                  <c:v>0.89777717084014197</c:v>
                </c:pt>
                <c:pt idx="63">
                  <c:v>0.89682539974665398</c:v>
                </c:pt>
                <c:pt idx="64">
                  <c:v>0.89218902779444498</c:v>
                </c:pt>
                <c:pt idx="65">
                  <c:v>0.89402280726495298</c:v>
                </c:pt>
                <c:pt idx="66">
                  <c:v>0.89842968822941205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117-41A5-ADB0-E03D073960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Italien</c:v>
                </c:pt>
              </c:strCache>
            </c:strRef>
          </c:tx>
          <c:spPr>
            <a:ln w="28575" cap="rnd">
              <a:solidFill>
                <a:srgbClr val="008C45"/>
              </a:solidFill>
              <a:round/>
            </a:ln>
            <a:effectLst/>
          </c:spPr>
          <c:marker>
            <c:symbol val="none"/>
          </c:marker>
          <c:dPt>
            <c:idx val="6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8-43B5-8390-DD1EEA7C49AA}"/>
              </c:ext>
            </c:extLst>
          </c:dPt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  <c:extLst/>
            </c:strRef>
          </c:cat>
          <c:val>
            <c:numRef>
              <c:f>Sheet1!$B$3:$BQ$3</c:f>
              <c:numCache>
                <c:formatCode>0%</c:formatCode>
                <c:ptCount val="67"/>
                <c:pt idx="0">
                  <c:v>0.773770433855687</c:v>
                </c:pt>
                <c:pt idx="1">
                  <c:v>0.78911959412447796</c:v>
                </c:pt>
                <c:pt idx="2">
                  <c:v>0.79161251467099603</c:v>
                </c:pt>
                <c:pt idx="3">
                  <c:v>0.78744209627241601</c:v>
                </c:pt>
                <c:pt idx="4">
                  <c:v>0.79206439554008401</c:v>
                </c:pt>
                <c:pt idx="5">
                  <c:v>0.78341878842141899</c:v>
                </c:pt>
                <c:pt idx="6">
                  <c:v>0.78322186602084598</c:v>
                </c:pt>
                <c:pt idx="7">
                  <c:v>0.79301802839823599</c:v>
                </c:pt>
                <c:pt idx="8">
                  <c:v>0.79003711869690996</c:v>
                </c:pt>
                <c:pt idx="9">
                  <c:v>0.79965321426952596</c:v>
                </c:pt>
                <c:pt idx="10">
                  <c:v>0.79932999509003499</c:v>
                </c:pt>
                <c:pt idx="11">
                  <c:v>0.79722742413883796</c:v>
                </c:pt>
                <c:pt idx="12">
                  <c:v>0.79116884783135399</c:v>
                </c:pt>
                <c:pt idx="13">
                  <c:v>0.80392542351849605</c:v>
                </c:pt>
                <c:pt idx="14">
                  <c:v>0.806808472096462</c:v>
                </c:pt>
                <c:pt idx="15">
                  <c:v>0.80736933526514798</c:v>
                </c:pt>
                <c:pt idx="16">
                  <c:v>0.80884498036697705</c:v>
                </c:pt>
                <c:pt idx="17">
                  <c:v>0.81262729368763598</c:v>
                </c:pt>
                <c:pt idx="18">
                  <c:v>0.80976632177143903</c:v>
                </c:pt>
                <c:pt idx="19">
                  <c:v>0.81224725216975702</c:v>
                </c:pt>
                <c:pt idx="20">
                  <c:v>0.81641053019676202</c:v>
                </c:pt>
                <c:pt idx="21">
                  <c:v>0.81873174493184098</c:v>
                </c:pt>
                <c:pt idx="22">
                  <c:v>0.82196289937065603</c:v>
                </c:pt>
                <c:pt idx="23">
                  <c:v>0.82212266555181801</c:v>
                </c:pt>
                <c:pt idx="24">
                  <c:v>0.82645136047958101</c:v>
                </c:pt>
                <c:pt idx="25">
                  <c:v>0.83152150564370697</c:v>
                </c:pt>
                <c:pt idx="26">
                  <c:v>0.82930358032546303</c:v>
                </c:pt>
                <c:pt idx="27">
                  <c:v>0.837132704311779</c:v>
                </c:pt>
                <c:pt idx="28">
                  <c:v>0.83975481644057803</c:v>
                </c:pt>
                <c:pt idx="29">
                  <c:v>0.84326196243398899</c:v>
                </c:pt>
                <c:pt idx="30">
                  <c:v>0.84753258273388599</c:v>
                </c:pt>
                <c:pt idx="31">
                  <c:v>0.85144661726400706</c:v>
                </c:pt>
                <c:pt idx="32">
                  <c:v>0.85617068618983305</c:v>
                </c:pt>
                <c:pt idx="33">
                  <c:v>0.85916620934858301</c:v>
                </c:pt>
                <c:pt idx="34">
                  <c:v>0.85976499308141396</c:v>
                </c:pt>
                <c:pt idx="35">
                  <c:v>0.86465927876856596</c:v>
                </c:pt>
                <c:pt idx="36">
                  <c:v>0.86827381233341205</c:v>
                </c:pt>
                <c:pt idx="37">
                  <c:v>0.86979565043020501</c:v>
                </c:pt>
                <c:pt idx="38">
                  <c:v>0.87297448836571701</c:v>
                </c:pt>
                <c:pt idx="39">
                  <c:v>0.87673370782700299</c:v>
                </c:pt>
                <c:pt idx="40">
                  <c:v>0.88057252256247198</c:v>
                </c:pt>
                <c:pt idx="41">
                  <c:v>0.88262816647242703</c:v>
                </c:pt>
                <c:pt idx="42">
                  <c:v>0.88714924117482397</c:v>
                </c:pt>
                <c:pt idx="43">
                  <c:v>0.89085692702232</c:v>
                </c:pt>
                <c:pt idx="44">
                  <c:v>0.89330461976195497</c:v>
                </c:pt>
                <c:pt idx="45">
                  <c:v>0.89646269646980603</c:v>
                </c:pt>
                <c:pt idx="46">
                  <c:v>0.89799208065036495</c:v>
                </c:pt>
                <c:pt idx="47">
                  <c:v>0.90375645067520705</c:v>
                </c:pt>
                <c:pt idx="48">
                  <c:v>0.90570038803396502</c:v>
                </c:pt>
                <c:pt idx="49">
                  <c:v>0.90774673070402501</c:v>
                </c:pt>
                <c:pt idx="50">
                  <c:v>0.90980046833132699</c:v>
                </c:pt>
                <c:pt idx="51">
                  <c:v>0.91128198618175804</c:v>
                </c:pt>
                <c:pt idx="52">
                  <c:v>0.91245286039395201</c:v>
                </c:pt>
                <c:pt idx="53">
                  <c:v>0.91585651131694901</c:v>
                </c:pt>
                <c:pt idx="54">
                  <c:v>0.91659224634456704</c:v>
                </c:pt>
                <c:pt idx="55">
                  <c:v>0.91739311710566696</c:v>
                </c:pt>
                <c:pt idx="56">
                  <c:v>0.92003625646175402</c:v>
                </c:pt>
                <c:pt idx="57">
                  <c:v>0.92154164026278995</c:v>
                </c:pt>
                <c:pt idx="58">
                  <c:v>0.91978477731360098</c:v>
                </c:pt>
                <c:pt idx="59">
                  <c:v>0.92349303582359399</c:v>
                </c:pt>
                <c:pt idx="60">
                  <c:v>0.92179794200196796</c:v>
                </c:pt>
                <c:pt idx="61">
                  <c:v>0.92483783031722799</c:v>
                </c:pt>
                <c:pt idx="62">
                  <c:v>0.92661224006020904</c:v>
                </c:pt>
                <c:pt idx="63">
                  <c:v>0.91906443470144095</c:v>
                </c:pt>
                <c:pt idx="64">
                  <c:v>0.92049747244000801</c:v>
                </c:pt>
                <c:pt idx="65">
                  <c:v>0.92411748981194097</c:v>
                </c:pt>
                <c:pt idx="66">
                  <c:v>0.5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E19A-4EAD-AA98-55EB204A042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Spanien</c:v>
                </c:pt>
              </c:strCache>
            </c:strRef>
          </c:tx>
          <c:spPr>
            <a:ln w="28575" cap="rnd">
              <a:solidFill>
                <a:srgbClr val="F1BF00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  <c:extLst/>
            </c:strRef>
          </c:cat>
          <c:val>
            <c:numRef>
              <c:f>Sheet1!$B$4:$BQ$4</c:f>
              <c:numCache>
                <c:formatCode>0%</c:formatCode>
                <c:ptCount val="67"/>
                <c:pt idx="0">
                  <c:v>0.76185415141172697</c:v>
                </c:pt>
                <c:pt idx="1">
                  <c:v>0.79201270288477998</c:v>
                </c:pt>
                <c:pt idx="2">
                  <c:v>0.78967785695954595</c:v>
                </c:pt>
                <c:pt idx="3">
                  <c:v>0.79342342043056902</c:v>
                </c:pt>
                <c:pt idx="4">
                  <c:v>0.79951383640924301</c:v>
                </c:pt>
                <c:pt idx="5">
                  <c:v>0.79317141211853304</c:v>
                </c:pt>
                <c:pt idx="6">
                  <c:v>0.79306962505292999</c:v>
                </c:pt>
                <c:pt idx="7">
                  <c:v>0.801740936894898</c:v>
                </c:pt>
                <c:pt idx="8">
                  <c:v>0.80698855833130001</c:v>
                </c:pt>
                <c:pt idx="9">
                  <c:v>0.80880533567066104</c:v>
                </c:pt>
                <c:pt idx="10">
                  <c:v>0.80792624652296696</c:v>
                </c:pt>
                <c:pt idx="11">
                  <c:v>0.81326863430705898</c:v>
                </c:pt>
                <c:pt idx="12">
                  <c:v>0.80269240956105303</c:v>
                </c:pt>
                <c:pt idx="13">
                  <c:v>0.81681681061054801</c:v>
                </c:pt>
                <c:pt idx="14">
                  <c:v>0.807565815905954</c:v>
                </c:pt>
                <c:pt idx="15">
                  <c:v>0.82288865895098595</c:v>
                </c:pt>
                <c:pt idx="16">
                  <c:v>0.81889467014758499</c:v>
                </c:pt>
                <c:pt idx="17">
                  <c:v>0.82238164258438695</c:v>
                </c:pt>
                <c:pt idx="18">
                  <c:v>0.82429859826069696</c:v>
                </c:pt>
                <c:pt idx="19">
                  <c:v>0.82746840634777297</c:v>
                </c:pt>
                <c:pt idx="20">
                  <c:v>0.83354943658939695</c:v>
                </c:pt>
                <c:pt idx="21">
                  <c:v>0.83588291345100496</c:v>
                </c:pt>
                <c:pt idx="22">
                  <c:v>0.83970587553142895</c:v>
                </c:pt>
                <c:pt idx="23">
                  <c:v>0.845541230515516</c:v>
                </c:pt>
                <c:pt idx="24">
                  <c:v>0.84735456031855105</c:v>
                </c:pt>
                <c:pt idx="25">
                  <c:v>0.85346167229776204</c:v>
                </c:pt>
                <c:pt idx="26">
                  <c:v>0.85277604540663299</c:v>
                </c:pt>
                <c:pt idx="27">
                  <c:v>0.85413809394261098</c:v>
                </c:pt>
                <c:pt idx="28">
                  <c:v>0.85442069562192802</c:v>
                </c:pt>
                <c:pt idx="29">
                  <c:v>0.85796169619767004</c:v>
                </c:pt>
                <c:pt idx="30">
                  <c:v>0.85971635070631203</c:v>
                </c:pt>
                <c:pt idx="31">
                  <c:v>0.85916059754111296</c:v>
                </c:pt>
                <c:pt idx="32">
                  <c:v>0.86048745214072397</c:v>
                </c:pt>
                <c:pt idx="33">
                  <c:v>0.86151456609951904</c:v>
                </c:pt>
                <c:pt idx="34">
                  <c:v>0.86134074576209296</c:v>
                </c:pt>
                <c:pt idx="35">
                  <c:v>0.86409367672909898</c:v>
                </c:pt>
                <c:pt idx="36">
                  <c:v>0.86615772967295201</c:v>
                </c:pt>
                <c:pt idx="37">
                  <c:v>0.86859721054330197</c:v>
                </c:pt>
                <c:pt idx="38">
                  <c:v>0.86881449136543698</c:v>
                </c:pt>
                <c:pt idx="39">
                  <c:v>0.87078213820885697</c:v>
                </c:pt>
                <c:pt idx="40">
                  <c:v>0.87711695774193998</c:v>
                </c:pt>
                <c:pt idx="41">
                  <c:v>0.88032167076666101</c:v>
                </c:pt>
                <c:pt idx="42">
                  <c:v>0.87981836161307503</c:v>
                </c:pt>
                <c:pt idx="43">
                  <c:v>0.88337192441151302</c:v>
                </c:pt>
                <c:pt idx="44">
                  <c:v>0.88478018665844405</c:v>
                </c:pt>
                <c:pt idx="45">
                  <c:v>0.88652019883517297</c:v>
                </c:pt>
                <c:pt idx="46">
                  <c:v>0.88701683954029598</c:v>
                </c:pt>
                <c:pt idx="47">
                  <c:v>0.89196807313626603</c:v>
                </c:pt>
                <c:pt idx="48">
                  <c:v>0.89307633344682302</c:v>
                </c:pt>
                <c:pt idx="49">
                  <c:v>0.89600971569193399</c:v>
                </c:pt>
                <c:pt idx="50">
                  <c:v>0.89728196974524899</c:v>
                </c:pt>
                <c:pt idx="51">
                  <c:v>0.89998285852337201</c:v>
                </c:pt>
                <c:pt idx="52">
                  <c:v>0.90316724306903695</c:v>
                </c:pt>
                <c:pt idx="53">
                  <c:v>0.90565078421413903</c:v>
                </c:pt>
                <c:pt idx="54">
                  <c:v>0.90707338887463995</c:v>
                </c:pt>
                <c:pt idx="55">
                  <c:v>0.90889464768106498</c:v>
                </c:pt>
                <c:pt idx="56">
                  <c:v>0.91084766026629704</c:v>
                </c:pt>
                <c:pt idx="57">
                  <c:v>0.91270605699281304</c:v>
                </c:pt>
                <c:pt idx="58">
                  <c:v>0.91267568203752503</c:v>
                </c:pt>
                <c:pt idx="59">
                  <c:v>0.91457388956239505</c:v>
                </c:pt>
                <c:pt idx="60">
                  <c:v>0.91605428417894896</c:v>
                </c:pt>
                <c:pt idx="61">
                  <c:v>0.91610130095480702</c:v>
                </c:pt>
                <c:pt idx="62">
                  <c:v>0.91862567667582495</c:v>
                </c:pt>
                <c:pt idx="63">
                  <c:v>0.91195991840411705</c:v>
                </c:pt>
                <c:pt idx="64">
                  <c:v>0.91502094075889995</c:v>
                </c:pt>
                <c:pt idx="65">
                  <c:v>0.91746816914506002</c:v>
                </c:pt>
                <c:pt idx="66">
                  <c:v>0.92133899077068304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E08-43B5-8390-DD1EEA7C4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671824"/>
        <c:axId val="44360688"/>
      </c:lineChart>
      <c:catAx>
        <c:axId val="6586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60688"/>
        <c:crosses val="autoZero"/>
        <c:auto val="1"/>
        <c:lblAlgn val="ctr"/>
        <c:lblOffset val="100"/>
        <c:tickLblSkip val="5"/>
        <c:noMultiLvlLbl val="0"/>
      </c:catAx>
      <c:valAx>
        <c:axId val="4436068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67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Sheet1!$B$2:$BQ$2</c:f>
              <c:numCache>
                <c:formatCode>0%</c:formatCode>
                <c:ptCount val="67"/>
                <c:pt idx="0">
                  <c:v>0.764221804423313</c:v>
                </c:pt>
                <c:pt idx="1">
                  <c:v>0.77587542200050796</c:v>
                </c:pt>
                <c:pt idx="2">
                  <c:v>0.77788609910363105</c:v>
                </c:pt>
                <c:pt idx="3">
                  <c:v>0.77184191775945599</c:v>
                </c:pt>
                <c:pt idx="4">
                  <c:v>0.77664924183408601</c:v>
                </c:pt>
                <c:pt idx="5">
                  <c:v>0.77635850365036796</c:v>
                </c:pt>
                <c:pt idx="6">
                  <c:v>0.77384874665999304</c:v>
                </c:pt>
                <c:pt idx="7">
                  <c:v>0.77923395310023202</c:v>
                </c:pt>
                <c:pt idx="8">
                  <c:v>0.77722710187244404</c:v>
                </c:pt>
                <c:pt idx="9">
                  <c:v>0.77920291319222401</c:v>
                </c:pt>
                <c:pt idx="10">
                  <c:v>0.78256681271460304</c:v>
                </c:pt>
                <c:pt idx="11">
                  <c:v>0.77848442494269898</c:v>
                </c:pt>
                <c:pt idx="12">
                  <c:v>0.77453425545030996</c:v>
                </c:pt>
                <c:pt idx="13">
                  <c:v>0.78013945555669795</c:v>
                </c:pt>
                <c:pt idx="14">
                  <c:v>0.78502761975986901</c:v>
                </c:pt>
                <c:pt idx="15">
                  <c:v>0.78647653827851804</c:v>
                </c:pt>
                <c:pt idx="16">
                  <c:v>0.78985252635508296</c:v>
                </c:pt>
                <c:pt idx="17">
                  <c:v>0.79403039654830798</c:v>
                </c:pt>
                <c:pt idx="18">
                  <c:v>0.79125055978172398</c:v>
                </c:pt>
                <c:pt idx="19">
                  <c:v>0.796350645797128</c:v>
                </c:pt>
                <c:pt idx="20">
                  <c:v>0.80390908892180102</c:v>
                </c:pt>
                <c:pt idx="21">
                  <c:v>0.80300831154108598</c:v>
                </c:pt>
                <c:pt idx="22">
                  <c:v>0.80746584679287003</c:v>
                </c:pt>
                <c:pt idx="23">
                  <c:v>0.810364064132437</c:v>
                </c:pt>
                <c:pt idx="24">
                  <c:v>0.81144480200170599</c:v>
                </c:pt>
                <c:pt idx="25">
                  <c:v>0.81476229772905695</c:v>
                </c:pt>
                <c:pt idx="26">
                  <c:v>0.81782393561257705</c:v>
                </c:pt>
                <c:pt idx="27">
                  <c:v>0.82260787775355104</c:v>
                </c:pt>
                <c:pt idx="28">
                  <c:v>0.82592403515428603</c:v>
                </c:pt>
                <c:pt idx="29">
                  <c:v>0.83028146359814403</c:v>
                </c:pt>
                <c:pt idx="30">
                  <c:v>0.83374766494376495</c:v>
                </c:pt>
                <c:pt idx="31">
                  <c:v>0.83723526744377597</c:v>
                </c:pt>
                <c:pt idx="32">
                  <c:v>0.83875717325140897</c:v>
                </c:pt>
                <c:pt idx="33">
                  <c:v>0.82848063934176697</c:v>
                </c:pt>
                <c:pt idx="34">
                  <c:v>0.82939226690585599</c:v>
                </c:pt>
                <c:pt idx="35">
                  <c:v>0.83408706251004605</c:v>
                </c:pt>
                <c:pt idx="36">
                  <c:v>0.83576999487553305</c:v>
                </c:pt>
                <c:pt idx="37">
                  <c:v>0.83981388719199801</c:v>
                </c:pt>
                <c:pt idx="38">
                  <c:v>0.843240086886204</c:v>
                </c:pt>
                <c:pt idx="39">
                  <c:v>0.84701551391887397</c:v>
                </c:pt>
                <c:pt idx="40">
                  <c:v>0.85305571561104498</c:v>
                </c:pt>
                <c:pt idx="41">
                  <c:v>0.85877577133903205</c:v>
                </c:pt>
                <c:pt idx="42">
                  <c:v>0.86248183667967404</c:v>
                </c:pt>
                <c:pt idx="43">
                  <c:v>0.86469636439601405</c:v>
                </c:pt>
                <c:pt idx="44">
                  <c:v>0.86819384478759798</c:v>
                </c:pt>
                <c:pt idx="45">
                  <c:v>0.86966596136449703</c:v>
                </c:pt>
                <c:pt idx="46">
                  <c:v>0.87135625241789405</c:v>
                </c:pt>
                <c:pt idx="47">
                  <c:v>0.87587808598346495</c:v>
                </c:pt>
                <c:pt idx="48">
                  <c:v>0.87701790226288201</c:v>
                </c:pt>
                <c:pt idx="49">
                  <c:v>0.88001611938662905</c:v>
                </c:pt>
                <c:pt idx="50">
                  <c:v>0.88178529977617703</c:v>
                </c:pt>
                <c:pt idx="51">
                  <c:v>0.88221516103258801</c:v>
                </c:pt>
                <c:pt idx="52">
                  <c:v>0.88359717108774405</c:v>
                </c:pt>
                <c:pt idx="53">
                  <c:v>0.88486756952946999</c:v>
                </c:pt>
                <c:pt idx="54">
                  <c:v>0.88692684884814299</c:v>
                </c:pt>
                <c:pt idx="55">
                  <c:v>0.88929913816123196</c:v>
                </c:pt>
                <c:pt idx="56">
                  <c:v>0.88902034496108595</c:v>
                </c:pt>
                <c:pt idx="57">
                  <c:v>0.89239616374359299</c:v>
                </c:pt>
                <c:pt idx="58">
                  <c:v>0.89037129645584001</c:v>
                </c:pt>
                <c:pt idx="59">
                  <c:v>0.892343740727359</c:v>
                </c:pt>
                <c:pt idx="60">
                  <c:v>0.89499734108815499</c:v>
                </c:pt>
                <c:pt idx="61">
                  <c:v>0.89400004853350301</c:v>
                </c:pt>
                <c:pt idx="62">
                  <c:v>0.89777717084014197</c:v>
                </c:pt>
                <c:pt idx="63">
                  <c:v>0.89682539974665398</c:v>
                </c:pt>
                <c:pt idx="64">
                  <c:v>0.89218902779444498</c:v>
                </c:pt>
                <c:pt idx="65">
                  <c:v>0.89402280726495298</c:v>
                </c:pt>
                <c:pt idx="66">
                  <c:v>0.89842968822941205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7-41A5-ADB0-E03D073960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England &amp; Wales</c:v>
                </c:pt>
              </c:strCache>
            </c:strRef>
          </c:tx>
          <c:spPr>
            <a:ln w="28575" cap="rnd">
              <a:solidFill>
                <a:srgbClr val="CE1124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Sheet1!$B$3:$BQ$3</c:f>
              <c:numCache>
                <c:formatCode>0%</c:formatCode>
                <c:ptCount val="67"/>
                <c:pt idx="0">
                  <c:v>0.77013139125308105</c:v>
                </c:pt>
                <c:pt idx="1">
                  <c:v>0.77450235571201997</c:v>
                </c:pt>
                <c:pt idx="2">
                  <c:v>0.77613520192016605</c:v>
                </c:pt>
                <c:pt idx="3">
                  <c:v>0.77949214167478498</c:v>
                </c:pt>
                <c:pt idx="4">
                  <c:v>0.77564681837635496</c:v>
                </c:pt>
                <c:pt idx="5">
                  <c:v>0.77566627355332896</c:v>
                </c:pt>
                <c:pt idx="6">
                  <c:v>0.77408527755257295</c:v>
                </c:pt>
                <c:pt idx="7">
                  <c:v>0.78264552843102397</c:v>
                </c:pt>
                <c:pt idx="8">
                  <c:v>0.78201738048510505</c:v>
                </c:pt>
                <c:pt idx="9">
                  <c:v>0.78240967433367603</c:v>
                </c:pt>
                <c:pt idx="10">
                  <c:v>0.78990247894139898</c:v>
                </c:pt>
                <c:pt idx="11">
                  <c:v>0.78608813257029897</c:v>
                </c:pt>
                <c:pt idx="12">
                  <c:v>0.78139920163550602</c:v>
                </c:pt>
                <c:pt idx="13">
                  <c:v>0.78702756888270198</c:v>
                </c:pt>
                <c:pt idx="14">
                  <c:v>0.79142480795978298</c:v>
                </c:pt>
                <c:pt idx="15">
                  <c:v>0.788125635458783</c:v>
                </c:pt>
                <c:pt idx="16">
                  <c:v>0.792335132935441</c:v>
                </c:pt>
                <c:pt idx="17">
                  <c:v>0.79423309411770204</c:v>
                </c:pt>
                <c:pt idx="18">
                  <c:v>0.79757594862980796</c:v>
                </c:pt>
                <c:pt idx="19">
                  <c:v>0.79622930904631495</c:v>
                </c:pt>
                <c:pt idx="20">
                  <c:v>0.80249533828590403</c:v>
                </c:pt>
                <c:pt idx="21">
                  <c:v>0.80132741819368003</c:v>
                </c:pt>
                <c:pt idx="22">
                  <c:v>0.80211255507302903</c:v>
                </c:pt>
                <c:pt idx="23">
                  <c:v>0.80780031670911401</c:v>
                </c:pt>
                <c:pt idx="24">
                  <c:v>0.81244607459664997</c:v>
                </c:pt>
                <c:pt idx="25">
                  <c:v>0.81552702153285905</c:v>
                </c:pt>
                <c:pt idx="26">
                  <c:v>0.81808598550323997</c:v>
                </c:pt>
                <c:pt idx="27">
                  <c:v>0.82165783613652799</c:v>
                </c:pt>
                <c:pt idx="28">
                  <c:v>0.82255606253163505</c:v>
                </c:pt>
                <c:pt idx="29">
                  <c:v>0.82726737798320205</c:v>
                </c:pt>
                <c:pt idx="30">
                  <c:v>0.83109328451309195</c:v>
                </c:pt>
                <c:pt idx="31">
                  <c:v>0.83439984424712099</c:v>
                </c:pt>
                <c:pt idx="32">
                  <c:v>0.839285275511925</c:v>
                </c:pt>
                <c:pt idx="33">
                  <c:v>0.84262666809417297</c:v>
                </c:pt>
                <c:pt idx="34">
                  <c:v>0.84703028191499197</c:v>
                </c:pt>
                <c:pt idx="35">
                  <c:v>0.85102946209979702</c:v>
                </c:pt>
                <c:pt idx="36">
                  <c:v>0.85183848807358598</c:v>
                </c:pt>
                <c:pt idx="37">
                  <c:v>0.85870798564346995</c:v>
                </c:pt>
                <c:pt idx="38">
                  <c:v>0.85903586217984795</c:v>
                </c:pt>
                <c:pt idx="39">
                  <c:v>0.86264029328538205</c:v>
                </c:pt>
                <c:pt idx="40">
                  <c:v>0.86647761378564403</c:v>
                </c:pt>
                <c:pt idx="41">
                  <c:v>0.86748351360778597</c:v>
                </c:pt>
                <c:pt idx="42">
                  <c:v>0.86977137545974104</c:v>
                </c:pt>
                <c:pt idx="43">
                  <c:v>0.873711676787152</c:v>
                </c:pt>
                <c:pt idx="44">
                  <c:v>0.87657697373807197</c:v>
                </c:pt>
                <c:pt idx="45">
                  <c:v>0.87837671008329499</c:v>
                </c:pt>
                <c:pt idx="46">
                  <c:v>0.87918702011290295</c:v>
                </c:pt>
                <c:pt idx="47">
                  <c:v>0.88460664736652705</c:v>
                </c:pt>
                <c:pt idx="48">
                  <c:v>0.88637947767668301</c:v>
                </c:pt>
                <c:pt idx="49">
                  <c:v>0.88747755665025396</c:v>
                </c:pt>
                <c:pt idx="50">
                  <c:v>0.88960046757984101</c:v>
                </c:pt>
                <c:pt idx="51">
                  <c:v>0.89061192314047699</c:v>
                </c:pt>
                <c:pt idx="52">
                  <c:v>0.89413139450488499</c:v>
                </c:pt>
                <c:pt idx="53">
                  <c:v>0.89619607473195295</c:v>
                </c:pt>
                <c:pt idx="54">
                  <c:v>0.89943488129772498</c:v>
                </c:pt>
                <c:pt idx="55">
                  <c:v>0.90184413541785202</c:v>
                </c:pt>
                <c:pt idx="56">
                  <c:v>0.90114378862675504</c:v>
                </c:pt>
                <c:pt idx="57">
                  <c:v>0.90225913481916897</c:v>
                </c:pt>
                <c:pt idx="58">
                  <c:v>0.90159288048736397</c:v>
                </c:pt>
                <c:pt idx="59">
                  <c:v>0.90101471743705897</c:v>
                </c:pt>
                <c:pt idx="60">
                  <c:v>0.90276448984410196</c:v>
                </c:pt>
                <c:pt idx="61">
                  <c:v>0.90159454151347895</c:v>
                </c:pt>
                <c:pt idx="62">
                  <c:v>0.90384403774495403</c:v>
                </c:pt>
                <c:pt idx="63">
                  <c:v>0.89248107047321501</c:v>
                </c:pt>
                <c:pt idx="64">
                  <c:v>0.88929148908252498</c:v>
                </c:pt>
                <c:pt idx="65">
                  <c:v>0.89674033075999005</c:v>
                </c:pt>
                <c:pt idx="66">
                  <c:v>0.89762695581087004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9A-4EAD-AA98-55EB204A042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97F-4F8A-8F81-888D4467D122}"/>
              </c:ext>
            </c:extLst>
          </c:dPt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Sheet1!$B$4:$BQ$4</c:f>
              <c:numCache>
                <c:formatCode>0%</c:formatCode>
                <c:ptCount val="67"/>
                <c:pt idx="0">
                  <c:v>0.74009817333875705</c:v>
                </c:pt>
                <c:pt idx="1">
                  <c:v>0.74498850843822695</c:v>
                </c:pt>
                <c:pt idx="2">
                  <c:v>0.74762650601153302</c:v>
                </c:pt>
                <c:pt idx="3">
                  <c:v>0.74481732458538996</c:v>
                </c:pt>
                <c:pt idx="4">
                  <c:v>0.75108313515534997</c:v>
                </c:pt>
                <c:pt idx="5">
                  <c:v>0.74797689338854501</c:v>
                </c:pt>
                <c:pt idx="6">
                  <c:v>0.74423912269758696</c:v>
                </c:pt>
                <c:pt idx="7">
                  <c:v>0.74646067500159097</c:v>
                </c:pt>
                <c:pt idx="8">
                  <c:v>0.74678876882931</c:v>
                </c:pt>
                <c:pt idx="9">
                  <c:v>0.74631247737549899</c:v>
                </c:pt>
                <c:pt idx="10">
                  <c:v>0.74964632401549902</c:v>
                </c:pt>
                <c:pt idx="11">
                  <c:v>0.74407668249043002</c:v>
                </c:pt>
                <c:pt idx="12">
                  <c:v>0.74901139648408199</c:v>
                </c:pt>
                <c:pt idx="13">
                  <c:v>0.75097324250590403</c:v>
                </c:pt>
                <c:pt idx="14">
                  <c:v>0.75598055572218104</c:v>
                </c:pt>
                <c:pt idx="15">
                  <c:v>0.75640848442729003</c:v>
                </c:pt>
                <c:pt idx="16">
                  <c:v>0.76026241668231898</c:v>
                </c:pt>
                <c:pt idx="17">
                  <c:v>0.76866932875479199</c:v>
                </c:pt>
                <c:pt idx="18">
                  <c:v>0.77616139039860599</c:v>
                </c:pt>
                <c:pt idx="19">
                  <c:v>0.78026301385528896</c:v>
                </c:pt>
                <c:pt idx="20">
                  <c:v>0.78543182249162002</c:v>
                </c:pt>
                <c:pt idx="21">
                  <c:v>0.78861066875233798</c:v>
                </c:pt>
                <c:pt idx="22">
                  <c:v>0.79516716618923999</c:v>
                </c:pt>
                <c:pt idx="23">
                  <c:v>0.79545983659446695</c:v>
                </c:pt>
                <c:pt idx="24">
                  <c:v>0.79907815514244396</c:v>
                </c:pt>
                <c:pt idx="25">
                  <c:v>0.80402185887439503</c:v>
                </c:pt>
                <c:pt idx="26">
                  <c:v>0.80542002663433299</c:v>
                </c:pt>
                <c:pt idx="27">
                  <c:v>0.80705370082433503</c:v>
                </c:pt>
                <c:pt idx="28">
                  <c:v>0.80742978504643204</c:v>
                </c:pt>
                <c:pt idx="29">
                  <c:v>0.80968178449943995</c:v>
                </c:pt>
                <c:pt idx="30">
                  <c:v>0.81127524569502896</c:v>
                </c:pt>
                <c:pt idx="31">
                  <c:v>0.81180398410660604</c:v>
                </c:pt>
                <c:pt idx="32">
                  <c:v>0.81516001528064796</c:v>
                </c:pt>
                <c:pt idx="33">
                  <c:v>0.81855584178738205</c:v>
                </c:pt>
                <c:pt idx="34">
                  <c:v>0.82033988952021897</c:v>
                </c:pt>
                <c:pt idx="35">
                  <c:v>0.82310131508287099</c:v>
                </c:pt>
                <c:pt idx="36">
                  <c:v>0.82170824090287597</c:v>
                </c:pt>
                <c:pt idx="37">
                  <c:v>0.82333754192802799</c:v>
                </c:pt>
                <c:pt idx="38">
                  <c:v>0.82480778421953604</c:v>
                </c:pt>
                <c:pt idx="39">
                  <c:v>0.830047789355015</c:v>
                </c:pt>
                <c:pt idx="40">
                  <c:v>0.83622865867995799</c:v>
                </c:pt>
                <c:pt idx="41">
                  <c:v>0.839786196726381</c:v>
                </c:pt>
                <c:pt idx="42">
                  <c:v>0.84075493403493595</c:v>
                </c:pt>
                <c:pt idx="43">
                  <c:v>0.84242759187662497</c:v>
                </c:pt>
                <c:pt idx="44">
                  <c:v>0.84326982550210905</c:v>
                </c:pt>
                <c:pt idx="45">
                  <c:v>0.84404755134905796</c:v>
                </c:pt>
                <c:pt idx="46">
                  <c:v>0.84498178026914805</c:v>
                </c:pt>
                <c:pt idx="47">
                  <c:v>0.84943601996941898</c:v>
                </c:pt>
                <c:pt idx="48">
                  <c:v>0.84930667562400397</c:v>
                </c:pt>
                <c:pt idx="49">
                  <c:v>0.85177881104638398</c:v>
                </c:pt>
                <c:pt idx="50">
                  <c:v>0.85473102775096399</c:v>
                </c:pt>
                <c:pt idx="51">
                  <c:v>0.85552968395028595</c:v>
                </c:pt>
                <c:pt idx="52">
                  <c:v>0.85706892878090501</c:v>
                </c:pt>
                <c:pt idx="53">
                  <c:v>0.86011668824448595</c:v>
                </c:pt>
                <c:pt idx="54">
                  <c:v>0.85985479180156899</c:v>
                </c:pt>
                <c:pt idx="55">
                  <c:v>0.86000353953112796</c:v>
                </c:pt>
                <c:pt idx="56">
                  <c:v>0.85926718536669999</c:v>
                </c:pt>
                <c:pt idx="57">
                  <c:v>0.85793150770756299</c:v>
                </c:pt>
                <c:pt idx="58">
                  <c:v>0.85643641625712796</c:v>
                </c:pt>
                <c:pt idx="59">
                  <c:v>0.85422627685430197</c:v>
                </c:pt>
                <c:pt idx="60">
                  <c:v>0.85385892158376997</c:v>
                </c:pt>
                <c:pt idx="61">
                  <c:v>0.85489332810711904</c:v>
                </c:pt>
                <c:pt idx="62">
                  <c:v>0.85597610136005098</c:v>
                </c:pt>
                <c:pt idx="63">
                  <c:v>0.83191375898929998</c:v>
                </c:pt>
                <c:pt idx="64">
                  <c:v>0.81500699479077099</c:v>
                </c:pt>
                <c:pt idx="65">
                  <c:v>0.83491046966830296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08-43B5-8390-DD1EEA7C49A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Schweiz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Sheet1!$B$1:$BQ$1</c:f>
              <c:strCach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strCache>
            </c:strRef>
          </c:cat>
          <c:val>
            <c:numRef>
              <c:f>Sheet1!$B$5:$BQ$5</c:f>
              <c:numCache>
                <c:formatCode>0%</c:formatCode>
                <c:ptCount val="67"/>
                <c:pt idx="0">
                  <c:v>0.78398390988948097</c:v>
                </c:pt>
                <c:pt idx="1">
                  <c:v>0.79403311152663303</c:v>
                </c:pt>
                <c:pt idx="2">
                  <c:v>0.79597337462145601</c:v>
                </c:pt>
                <c:pt idx="3">
                  <c:v>0.79600752242371897</c:v>
                </c:pt>
                <c:pt idx="4">
                  <c:v>0.79699425996797202</c:v>
                </c:pt>
                <c:pt idx="5">
                  <c:v>0.79415809141626204</c:v>
                </c:pt>
                <c:pt idx="6">
                  <c:v>0.79358849159517197</c:v>
                </c:pt>
                <c:pt idx="7">
                  <c:v>0.80327249073553397</c:v>
                </c:pt>
                <c:pt idx="8">
                  <c:v>0.80633916149299401</c:v>
                </c:pt>
                <c:pt idx="9">
                  <c:v>0.80934360554977003</c:v>
                </c:pt>
                <c:pt idx="10">
                  <c:v>0.813753801123271</c:v>
                </c:pt>
                <c:pt idx="11">
                  <c:v>0.81179724580129597</c:v>
                </c:pt>
                <c:pt idx="12">
                  <c:v>0.81132509645816697</c:v>
                </c:pt>
                <c:pt idx="13">
                  <c:v>0.81766426666286995</c:v>
                </c:pt>
                <c:pt idx="14">
                  <c:v>0.81925799259318999</c:v>
                </c:pt>
                <c:pt idx="15">
                  <c:v>0.82561143990442498</c:v>
                </c:pt>
                <c:pt idx="16">
                  <c:v>0.82958162976649796</c:v>
                </c:pt>
                <c:pt idx="17">
                  <c:v>0.83568186615793605</c:v>
                </c:pt>
                <c:pt idx="18">
                  <c:v>0.83756364471145495</c:v>
                </c:pt>
                <c:pt idx="19">
                  <c:v>0.83841207925377004</c:v>
                </c:pt>
                <c:pt idx="20">
                  <c:v>0.84298480788415897</c:v>
                </c:pt>
                <c:pt idx="21">
                  <c:v>0.84038807696170204</c:v>
                </c:pt>
                <c:pt idx="22">
                  <c:v>0.84296905178741199</c:v>
                </c:pt>
                <c:pt idx="23">
                  <c:v>0.84452147452493798</c:v>
                </c:pt>
                <c:pt idx="24">
                  <c:v>0.84595009041132496</c:v>
                </c:pt>
                <c:pt idx="25">
                  <c:v>0.85026355777425899</c:v>
                </c:pt>
                <c:pt idx="26">
                  <c:v>0.85214331524937603</c:v>
                </c:pt>
                <c:pt idx="27">
                  <c:v>0.85524336773135701</c:v>
                </c:pt>
                <c:pt idx="28">
                  <c:v>0.85896457258702597</c:v>
                </c:pt>
                <c:pt idx="29">
                  <c:v>0.86248310605175804</c:v>
                </c:pt>
                <c:pt idx="30">
                  <c:v>0.86488270936855105</c:v>
                </c:pt>
                <c:pt idx="31">
                  <c:v>0.86587789801568105</c:v>
                </c:pt>
                <c:pt idx="32">
                  <c:v>0.86935236885545897</c:v>
                </c:pt>
                <c:pt idx="33">
                  <c:v>0.86819527063080104</c:v>
                </c:pt>
                <c:pt idx="34">
                  <c:v>0.86971071233474095</c:v>
                </c:pt>
                <c:pt idx="35">
                  <c:v>0.87182337178926195</c:v>
                </c:pt>
                <c:pt idx="36">
                  <c:v>0.87628680972710704</c:v>
                </c:pt>
                <c:pt idx="37">
                  <c:v>0.87894662488057995</c:v>
                </c:pt>
                <c:pt idx="38">
                  <c:v>0.87742251166888896</c:v>
                </c:pt>
                <c:pt idx="39">
                  <c:v>0.88522962500176505</c:v>
                </c:pt>
                <c:pt idx="40">
                  <c:v>0.88617181595375905</c:v>
                </c:pt>
                <c:pt idx="41">
                  <c:v>0.88802666284338305</c:v>
                </c:pt>
                <c:pt idx="42">
                  <c:v>0.89253993864754899</c:v>
                </c:pt>
                <c:pt idx="43">
                  <c:v>0.89206623369321802</c:v>
                </c:pt>
                <c:pt idx="44">
                  <c:v>0.89685333100536002</c:v>
                </c:pt>
                <c:pt idx="45">
                  <c:v>0.89801401002679404</c:v>
                </c:pt>
                <c:pt idx="46">
                  <c:v>0.900238935587101</c:v>
                </c:pt>
                <c:pt idx="47">
                  <c:v>0.90474687864941195</c:v>
                </c:pt>
                <c:pt idx="48">
                  <c:v>0.90643051362821103</c:v>
                </c:pt>
                <c:pt idx="49">
                  <c:v>0.90935190223807705</c:v>
                </c:pt>
                <c:pt idx="50">
                  <c:v>0.90980666603687599</c:v>
                </c:pt>
                <c:pt idx="51">
                  <c:v>0.91273166708036102</c:v>
                </c:pt>
                <c:pt idx="52">
                  <c:v>0.91448340721589905</c:v>
                </c:pt>
                <c:pt idx="53">
                  <c:v>0.91560347976092904</c:v>
                </c:pt>
                <c:pt idx="54">
                  <c:v>0.919751419488398</c:v>
                </c:pt>
                <c:pt idx="55">
                  <c:v>0.91920536026400401</c:v>
                </c:pt>
                <c:pt idx="56">
                  <c:v>0.92087971693211401</c:v>
                </c:pt>
                <c:pt idx="57">
                  <c:v>0.92512958398733502</c:v>
                </c:pt>
                <c:pt idx="58">
                  <c:v>0.92461447189662005</c:v>
                </c:pt>
                <c:pt idx="59">
                  <c:v>0.92842505049141999</c:v>
                </c:pt>
                <c:pt idx="60">
                  <c:v>0.92942559761874399</c:v>
                </c:pt>
                <c:pt idx="61">
                  <c:v>0.92987605270764495</c:v>
                </c:pt>
                <c:pt idx="62">
                  <c:v>0.93345999022266701</c:v>
                </c:pt>
                <c:pt idx="63">
                  <c:v>0.931976622202073</c:v>
                </c:pt>
                <c:pt idx="64">
                  <c:v>0.931506913366967</c:v>
                </c:pt>
                <c:pt idx="65">
                  <c:v>0.93306430007116903</c:v>
                </c:pt>
                <c:pt idx="66">
                  <c:v>0.93377786015667397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F-4F8A-8F81-888D4467D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671824"/>
        <c:axId val="44360688"/>
      </c:lineChart>
      <c:catAx>
        <c:axId val="6586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360688"/>
        <c:crosses val="autoZero"/>
        <c:auto val="1"/>
        <c:lblAlgn val="ctr"/>
        <c:lblOffset val="100"/>
        <c:tickLblSkip val="5"/>
        <c:noMultiLvlLbl val="0"/>
      </c:catAx>
      <c:valAx>
        <c:axId val="44360688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67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Excess Deaths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3-4B13-90C9-E6FE45618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3-4B13-90C9-E6FE4561889D}"/>
              </c:ext>
            </c:extLst>
          </c:dPt>
          <c:dPt>
            <c:idx val="2"/>
            <c:invertIfNegative val="0"/>
            <c:bubble3D val="0"/>
            <c:spPr>
              <a:solidFill>
                <a:srgbClr val="CE11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3-4B13-90C9-E6FE4561889D}"/>
              </c:ext>
            </c:extLst>
          </c:dPt>
          <c:dPt>
            <c:idx val="3"/>
            <c:invertIfNegative val="0"/>
            <c:bubble3D val="0"/>
            <c:spPr>
              <a:solidFill>
                <a:srgbClr val="F1B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3-4B13-90C9-E6FE4561889D}"/>
              </c:ext>
            </c:extLst>
          </c:dPt>
          <c:dPt>
            <c:idx val="4"/>
            <c:invertIfNegative val="0"/>
            <c:bubble3D val="0"/>
            <c:spPr>
              <a:solidFill>
                <a:srgbClr val="008C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13-4B13-90C9-E6FE456188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13-4B13-90C9-E6FE456188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13-4B13-90C9-E6FE4561889D}"/>
              </c:ext>
            </c:extLst>
          </c:dPt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Frank- reich</c:v>
                </c:pt>
                <c:pt idx="2">
                  <c:v>England &amp; Wales</c:v>
                </c:pt>
                <c:pt idx="3">
                  <c:v>Spanien</c:v>
                </c:pt>
                <c:pt idx="4">
                  <c:v>Italien</c:v>
                </c:pt>
                <c:pt idx="5">
                  <c:v>Japan</c:v>
                </c:pt>
                <c:pt idx="6">
                  <c:v>Schweiz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0.43811017987921264</c:v>
                </c:pt>
                <c:pt idx="1">
                  <c:v>-0.02</c:v>
                </c:pt>
                <c:pt idx="2">
                  <c:v>-6.2954762807295173E-2</c:v>
                </c:pt>
                <c:pt idx="3">
                  <c:v>-0.2074969778094643</c:v>
                </c:pt>
                <c:pt idx="4">
                  <c:v>-0.29212837918633772</c:v>
                </c:pt>
                <c:pt idx="5">
                  <c:v>-0.30116816337039198</c:v>
                </c:pt>
                <c:pt idx="6">
                  <c:v>-0.36117139582921431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13-4B13-90C9-E6FE45618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571440"/>
        <c:axId val="1016763872"/>
      </c:barChart>
      <c:catAx>
        <c:axId val="10155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6763872"/>
        <c:crosses val="autoZero"/>
        <c:auto val="1"/>
        <c:lblAlgn val="ctr"/>
        <c:lblOffset val="100"/>
        <c:noMultiLvlLbl val="0"/>
      </c:catAx>
      <c:valAx>
        <c:axId val="1016763872"/>
        <c:scaling>
          <c:orientation val="minMax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>
                    <a:solidFill>
                      <a:schemeClr val="tx1"/>
                    </a:solidFill>
                  </a:rPr>
                  <a:t>Differenz</a:t>
                </a:r>
                <a:r>
                  <a:rPr lang="de-DE" sz="1000" baseline="0">
                    <a:solidFill>
                      <a:schemeClr val="tx1"/>
                    </a:solidFill>
                  </a:rPr>
                  <a:t> zu Deutschland</a:t>
                </a:r>
                <a:endParaRPr lang="de-DE" sz="1000" baseline="300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5571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600">
                <a:solidFill>
                  <a:schemeClr val="tx1"/>
                </a:solidFill>
              </a:rPr>
              <a:t>Verhältnis der Sterblichkeitsraten</a:t>
            </a:r>
            <a:r>
              <a:rPr lang="de-DE" sz="1600" baseline="0">
                <a:solidFill>
                  <a:schemeClr val="tx1"/>
                </a:solidFill>
              </a:rPr>
              <a:t> zu Deutschland</a:t>
            </a:r>
            <a:r>
              <a:rPr lang="de-DE" sz="1600" baseline="30000">
                <a:solidFill>
                  <a:schemeClr val="tx1"/>
                </a:solidFill>
              </a:rPr>
              <a:t>*</a:t>
            </a:r>
            <a:endParaRPr lang="de-DE" sz="1600" i="1" baseline="-250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333513643204571"/>
          <c:y val="2.6315789473684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1.9781915731352169</c:v>
                </c:pt>
                <c:pt idx="1">
                  <c:v>1.3984663113460867</c:v>
                </c:pt>
                <c:pt idx="2">
                  <c:v>0.98671510100081661</c:v>
                </c:pt>
                <c:pt idx="3">
                  <c:v>0.67488043078348636</c:v>
                </c:pt>
                <c:pt idx="4">
                  <c:v>0.49602717571015909</c:v>
                </c:pt>
                <c:pt idx="5">
                  <c:v>0.35651865510224678</c:v>
                </c:pt>
                <c:pt idx="6">
                  <c:v>0.19552048170354142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9C8-4D75-8610-678CED45E35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England &amp; Wales</c:v>
                </c:pt>
              </c:strCache>
            </c:strRef>
          </c:tx>
          <c:spPr>
            <a:solidFill>
              <a:srgbClr val="CE112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0.31590108106866754</c:v>
                </c:pt>
                <c:pt idx="1">
                  <c:v>0.23738664398326348</c:v>
                </c:pt>
                <c:pt idx="2">
                  <c:v>0.18996641751465404</c:v>
                </c:pt>
                <c:pt idx="3">
                  <c:v>0.13481173473613972</c:v>
                </c:pt>
                <c:pt idx="4">
                  <c:v>-0.02</c:v>
                </c:pt>
                <c:pt idx="5">
                  <c:v>-0.11945064804428318</c:v>
                </c:pt>
                <c:pt idx="6">
                  <c:v>-0.1681871939329419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8-4D75-8610-678CED45E35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Schweiz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Sheet1!$B$8:$H$8</c:f>
              <c:numCache>
                <c:formatCode>0%</c:formatCode>
                <c:ptCount val="7"/>
                <c:pt idx="0">
                  <c:v>-0.28688940082326497</c:v>
                </c:pt>
                <c:pt idx="1">
                  <c:v>-0.40416209487975385</c:v>
                </c:pt>
                <c:pt idx="2">
                  <c:v>-0.318798989671219</c:v>
                </c:pt>
                <c:pt idx="3">
                  <c:v>-0.3527294857592993</c:v>
                </c:pt>
                <c:pt idx="4">
                  <c:v>-0.36309017582076553</c:v>
                </c:pt>
                <c:pt idx="5">
                  <c:v>-0.3722989896019</c:v>
                </c:pt>
                <c:pt idx="6">
                  <c:v>-0.36014317099077053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C8-4D75-8610-678CED45E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61712"/>
        <c:axId val="2047846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Frankreich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Sheet1!$B$1:$H$1</c15:sqref>
                        </c15:formulaRef>
                      </c:ext>
                    </c:extLst>
                    <c:strCache>
                      <c:ptCount val="7"/>
                      <c:pt idx="0">
                        <c:v>30-34</c:v>
                      </c:pt>
                      <c:pt idx="1">
                        <c:v>35-39</c:v>
                      </c:pt>
                      <c:pt idx="2">
                        <c:v>40-44</c:v>
                      </c:pt>
                      <c:pt idx="3">
                        <c:v>45-49</c:v>
                      </c:pt>
                      <c:pt idx="4">
                        <c:v>50-54</c:v>
                      </c:pt>
                      <c:pt idx="5">
                        <c:v>55-59</c:v>
                      </c:pt>
                      <c:pt idx="6">
                        <c:v>60-64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Sheet1!$B$4:$H$4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0.26379192923384398</c:v>
                      </c:pt>
                      <c:pt idx="1">
                        <c:v>0.1792116621326767</c:v>
                      </c:pt>
                      <c:pt idx="2">
                        <c:v>0.12130550391212713</c:v>
                      </c:pt>
                      <c:pt idx="3">
                        <c:v>0.12851916162200361</c:v>
                      </c:pt>
                      <c:pt idx="4">
                        <c:v>7.7919776151181397E-2</c:v>
                      </c:pt>
                      <c:pt idx="5">
                        <c:v>-3.5135887031153112E-2</c:v>
                      </c:pt>
                      <c:pt idx="6">
                        <c:v>-0.10779489519858476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9C8-4D75-8610-678CED45E35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solidFill>
                    <a:srgbClr val="A0377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Sheet1!$B$1:$H$1</c15:sqref>
                        </c15:formulaRef>
                      </c:ext>
                    </c:extLst>
                    <c:strCache>
                      <c:ptCount val="7"/>
                      <c:pt idx="0">
                        <c:v>30-34</c:v>
                      </c:pt>
                      <c:pt idx="1">
                        <c:v>35-39</c:v>
                      </c:pt>
                      <c:pt idx="2">
                        <c:v>40-44</c:v>
                      </c:pt>
                      <c:pt idx="3">
                        <c:v>45-49</c:v>
                      </c:pt>
                      <c:pt idx="4">
                        <c:v>50-54</c:v>
                      </c:pt>
                      <c:pt idx="5">
                        <c:v>55-59</c:v>
                      </c:pt>
                      <c:pt idx="6">
                        <c:v>60-64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Sheet1!$B$5:$H$5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-6.3806704824662774E-2</c:v>
                      </c:pt>
                      <c:pt idx="1">
                        <c:v>-0.18548480336197126</c:v>
                      </c:pt>
                      <c:pt idx="2">
                        <c:v>-0.19891428656813592</c:v>
                      </c:pt>
                      <c:pt idx="3">
                        <c:v>-0.20743231402714779</c:v>
                      </c:pt>
                      <c:pt idx="4">
                        <c:v>-0.25127472879035562</c:v>
                      </c:pt>
                      <c:pt idx="5">
                        <c:v>-0.32254216566168259</c:v>
                      </c:pt>
                      <c:pt idx="6">
                        <c:v>-0.36097409231726019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9C8-4D75-8610-678CED45E35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Spanien</c:v>
                      </c:pt>
                    </c:strCache>
                  </c:strRef>
                </c:tx>
                <c:spPr>
                  <a:solidFill>
                    <a:srgbClr val="F1BF0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Sheet1!$B$1:$H$1</c15:sqref>
                        </c15:formulaRef>
                      </c:ext>
                    </c:extLst>
                    <c:strCache>
                      <c:ptCount val="7"/>
                      <c:pt idx="0">
                        <c:v>30-34</c:v>
                      </c:pt>
                      <c:pt idx="1">
                        <c:v>35-39</c:v>
                      </c:pt>
                      <c:pt idx="2">
                        <c:v>40-44</c:v>
                      </c:pt>
                      <c:pt idx="3">
                        <c:v>45-49</c:v>
                      </c:pt>
                      <c:pt idx="4">
                        <c:v>50-54</c:v>
                      </c:pt>
                      <c:pt idx="5">
                        <c:v>55-59</c:v>
                      </c:pt>
                      <c:pt idx="6">
                        <c:v>60-64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Sheet1!$B$6:$H$6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-0.23679340485610112</c:v>
                      </c:pt>
                      <c:pt idx="1">
                        <c:v>-0.30119630733835145</c:v>
                      </c:pt>
                      <c:pt idx="2">
                        <c:v>-0.30435839469100734</c:v>
                      </c:pt>
                      <c:pt idx="3">
                        <c:v>-0.19368893733309911</c:v>
                      </c:pt>
                      <c:pt idx="4">
                        <c:v>-0.14246141475022189</c:v>
                      </c:pt>
                      <c:pt idx="5">
                        <c:v>-0.18604284569505614</c:v>
                      </c:pt>
                      <c:pt idx="6">
                        <c:v>-0.23459607775741675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9C8-4D75-8610-678CED45E35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Italien</c:v>
                      </c:pt>
                    </c:strCache>
                  </c:strRef>
                </c:tx>
                <c:spPr>
                  <a:solidFill>
                    <a:srgbClr val="008C4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Sheet1!$B$1:$H$1</c15:sqref>
                        </c15:formulaRef>
                      </c:ext>
                    </c:extLst>
                    <c:strCache>
                      <c:ptCount val="7"/>
                      <c:pt idx="0">
                        <c:v>30-34</c:v>
                      </c:pt>
                      <c:pt idx="1">
                        <c:v>35-39</c:v>
                      </c:pt>
                      <c:pt idx="2">
                        <c:v>40-44</c:v>
                      </c:pt>
                      <c:pt idx="3">
                        <c:v>45-49</c:v>
                      </c:pt>
                      <c:pt idx="4">
                        <c:v>50-54</c:v>
                      </c:pt>
                      <c:pt idx="5">
                        <c:v>55-59</c:v>
                      </c:pt>
                      <c:pt idx="6">
                        <c:v>60-64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Sheet1!$B$7:$H$7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-0.24035168034528154</c:v>
                      </c:pt>
                      <c:pt idx="1">
                        <c:v>-0.28180211807577737</c:v>
                      </c:pt>
                      <c:pt idx="2">
                        <c:v>-0.22178165787345339</c:v>
                      </c:pt>
                      <c:pt idx="3">
                        <c:v>-0.2451376000059392</c:v>
                      </c:pt>
                      <c:pt idx="4">
                        <c:v>-0.27132504806048807</c:v>
                      </c:pt>
                      <c:pt idx="5">
                        <c:v>-0.29735285987388305</c:v>
                      </c:pt>
                      <c:pt idx="6">
                        <c:v>-0.31989171812138772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9C8-4D75-8610-678CED45E350}"/>
                  </c:ext>
                </c:extLst>
              </c15:ser>
            </c15:filteredBarSeries>
          </c:ext>
        </c:extLst>
      </c:barChart>
      <c:catAx>
        <c:axId val="3646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7846928"/>
        <c:crosses val="autoZero"/>
        <c:auto val="1"/>
        <c:lblAlgn val="ctr"/>
        <c:lblOffset val="100"/>
        <c:noMultiLvlLbl val="0"/>
      </c:catAx>
      <c:valAx>
        <c:axId val="204784692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330" b="0" i="1" u="none" strike="noStrike" kern="1200" baseline="0">
                    <a:solidFill>
                      <a:schemeClr val="tx1"/>
                    </a:solidFill>
                  </a:rPr>
                  <a:t>q</a:t>
                </a:r>
                <a:r>
                  <a:rPr lang="de-DE" sz="1330" b="0" i="1" u="none" strike="noStrike" kern="1200" baseline="-25000">
                    <a:solidFill>
                      <a:schemeClr val="tx1"/>
                    </a:solidFill>
                  </a:rPr>
                  <a:t>x</a:t>
                </a:r>
                <a:r>
                  <a:rPr lang="de-DE" sz="1330" b="0" i="1" u="none" strike="noStrike" kern="1200" baseline="0">
                    <a:solidFill>
                      <a:schemeClr val="tx1"/>
                    </a:solidFill>
                  </a:rPr>
                  <a:t> / q</a:t>
                </a:r>
                <a:r>
                  <a:rPr lang="de-DE" sz="1330" b="0" i="1" u="none" strike="noStrike" kern="1200" baseline="-25000">
                    <a:solidFill>
                      <a:schemeClr val="tx1"/>
                    </a:solidFill>
                  </a:rPr>
                  <a:t>x,DE </a:t>
                </a:r>
                <a:r>
                  <a:rPr lang="de-DE" sz="1330" b="0" i="1" u="none" strike="noStrike" kern="1200" baseline="0">
                    <a:solidFill>
                      <a:schemeClr val="tx1"/>
                    </a:solidFill>
                  </a:rPr>
                  <a:t> – </a:t>
                </a:r>
                <a:r>
                  <a:rPr lang="de-DE" sz="1330" b="0" i="0" u="none" strike="noStrike" kern="1200" baseline="0">
                    <a:solidFill>
                      <a:schemeClr val="tx1"/>
                    </a:solidFill>
                  </a:rPr>
                  <a:t>1</a:t>
                </a:r>
                <a:endParaRPr lang="de-DE" sz="1330" i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173802458668928E-2"/>
              <c:y val="0.28189894026404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4617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4655182197187E-2"/>
          <c:y val="0.15825202770706293"/>
          <c:w val="0.5841529974153884"/>
          <c:h val="0.607732816292700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Neubildungen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0.19335145377816909</c:v>
                </c:pt>
                <c:pt idx="1">
                  <c:v>0.22539992328354813</c:v>
                </c:pt>
                <c:pt idx="2">
                  <c:v>0.25868935485485295</c:v>
                </c:pt>
                <c:pt idx="3">
                  <c:v>0.29541761991135607</c:v>
                </c:pt>
                <c:pt idx="4">
                  <c:v>0.33713921622940007</c:v>
                </c:pt>
                <c:pt idx="5">
                  <c:v>0.36918198479096648</c:v>
                </c:pt>
                <c:pt idx="6">
                  <c:v>0.37528713159688837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7-4F29-8040-10D1FBEE69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Krankheiten des Kreislaufsystems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9.6497196482499381E-2</c:v>
                </c:pt>
                <c:pt idx="1">
                  <c:v>0.11634653855853935</c:v>
                </c:pt>
                <c:pt idx="2">
                  <c:v>0.14773210035716539</c:v>
                </c:pt>
                <c:pt idx="3">
                  <c:v>0.16589902400601983</c:v>
                </c:pt>
                <c:pt idx="4">
                  <c:v>0.17675945310000374</c:v>
                </c:pt>
                <c:pt idx="5">
                  <c:v>0.19397549540332859</c:v>
                </c:pt>
                <c:pt idx="6">
                  <c:v>0.2063806189477923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7-4F29-8040-10D1FBEE69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Äußere Ursachen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0.30414585075654005</c:v>
                </c:pt>
                <c:pt idx="1">
                  <c:v>0.23189888486028706</c:v>
                </c:pt>
                <c:pt idx="2">
                  <c:v>0.172161681392654</c:v>
                </c:pt>
                <c:pt idx="3">
                  <c:v>0.12023571739868116</c:v>
                </c:pt>
                <c:pt idx="4">
                  <c:v>9.4800909270083944E-2</c:v>
                </c:pt>
                <c:pt idx="5">
                  <c:v>6.5066968443306408E-2</c:v>
                </c:pt>
                <c:pt idx="6">
                  <c:v>4.7896561119201014E-2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27-4F29-8040-10D1FBEE69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Krankheiten des Verdauungssystems</c:v>
                </c:pt>
              </c:strCache>
            </c:strRef>
          </c:tx>
          <c:spPr>
            <a:solidFill>
              <a:srgbClr val="FABE4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6.7134944244287661E-2</c:v>
                </c:pt>
                <c:pt idx="1">
                  <c:v>9.4690550260551232E-2</c:v>
                </c:pt>
                <c:pt idx="2">
                  <c:v>9.8429611229320341E-2</c:v>
                </c:pt>
                <c:pt idx="3">
                  <c:v>9.9191262906077243E-2</c:v>
                </c:pt>
                <c:pt idx="4">
                  <c:v>9.3115626430100309E-2</c:v>
                </c:pt>
                <c:pt idx="5">
                  <c:v>8.1584931109001974E-2</c:v>
                </c:pt>
                <c:pt idx="6">
                  <c:v>7.3763842182362954E-2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27-4F29-8040-10D1FBEE69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Unbekannte Todesursachen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0.13492118347630661</c:v>
                </c:pt>
                <c:pt idx="1">
                  <c:v>0.12649594653914734</c:v>
                </c:pt>
                <c:pt idx="2">
                  <c:v>0.12128201305192446</c:v>
                </c:pt>
                <c:pt idx="3">
                  <c:v>0.10822511984035398</c:v>
                </c:pt>
                <c:pt idx="4">
                  <c:v>9.7168543578795716E-2</c:v>
                </c:pt>
                <c:pt idx="5">
                  <c:v>8.2162027883648681E-2</c:v>
                </c:pt>
                <c:pt idx="6">
                  <c:v>7.2197710696584913E-2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7-4F29-8040-10D1FBEE699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COVID-19</c:v>
                </c:pt>
              </c:strCache>
            </c:strRef>
          </c:tx>
          <c:spPr>
            <a:solidFill>
              <a:srgbClr val="008C45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Sheet1!$B$7:$H$7</c:f>
              <c:numCache>
                <c:formatCode>0%</c:formatCode>
                <c:ptCount val="7"/>
                <c:pt idx="0">
                  <c:v>1.8886346003037974E-2</c:v>
                </c:pt>
                <c:pt idx="1">
                  <c:v>2.3033909656483897E-2</c:v>
                </c:pt>
                <c:pt idx="2">
                  <c:v>2.1903737339663838E-2</c:v>
                </c:pt>
                <c:pt idx="3">
                  <c:v>2.4891428682040723E-2</c:v>
                </c:pt>
                <c:pt idx="4">
                  <c:v>2.4878693205316882E-2</c:v>
                </c:pt>
                <c:pt idx="5">
                  <c:v>2.5993472997448346E-2</c:v>
                </c:pt>
                <c:pt idx="6">
                  <c:v>2.867371825340059E-2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27-4F29-8040-10D1FBEE6992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</c:strCache>
            </c:strRef>
          </c:cat>
          <c:val>
            <c:numRef>
              <c:f>Sheet1!$B$8:$H$8</c:f>
              <c:numCache>
                <c:formatCode>0%</c:formatCode>
                <c:ptCount val="7"/>
                <c:pt idx="0">
                  <c:v>0.18506302525915919</c:v>
                </c:pt>
                <c:pt idx="1">
                  <c:v>0.18213424684144297</c:v>
                </c:pt>
                <c:pt idx="2">
                  <c:v>0.179801501774419</c:v>
                </c:pt>
                <c:pt idx="3">
                  <c:v>0.18613982725547085</c:v>
                </c:pt>
                <c:pt idx="4">
                  <c:v>0.17613755818629939</c:v>
                </c:pt>
                <c:pt idx="5">
                  <c:v>0.18203511937229944</c:v>
                </c:pt>
                <c:pt idx="6">
                  <c:v>0.19580041720376984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27-4F29-8040-10D1FBEE6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0872016"/>
        <c:axId val="643877280"/>
      </c:barChart>
      <c:catAx>
        <c:axId val="57087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877280"/>
        <c:crosses val="autoZero"/>
        <c:auto val="1"/>
        <c:lblAlgn val="ctr"/>
        <c:lblOffset val="100"/>
        <c:noMultiLvlLbl val="0"/>
      </c:catAx>
      <c:valAx>
        <c:axId val="64387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0872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75018073750404"/>
          <c:y val="0.13973121780830031"/>
          <c:w val="0.32524981926249596"/>
          <c:h val="0.64313125333017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>
                <a:solidFill>
                  <a:schemeClr val="tx1"/>
                </a:solidFill>
              </a:rPr>
              <a:t>Alter</a:t>
            </a:r>
            <a:r>
              <a:rPr lang="de-DE" sz="1600" baseline="0">
                <a:solidFill>
                  <a:schemeClr val="tx1"/>
                </a:solidFill>
              </a:rPr>
              <a:t> 30-64 Jahre</a:t>
            </a:r>
            <a:r>
              <a:rPr lang="de-DE" sz="1600" baseline="30000">
                <a:solidFill>
                  <a:schemeClr val="tx1"/>
                </a:solidFill>
              </a:rPr>
              <a:t>*</a:t>
            </a:r>
            <a:r>
              <a:rPr lang="de-DE" sz="1600" baseline="0">
                <a:solidFill>
                  <a:schemeClr val="tx1"/>
                </a:solidFill>
              </a:rPr>
              <a:t> </a:t>
            </a:r>
            <a:endParaRPr lang="de-DE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758465693326883"/>
          <c:y val="1.8796992481203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5944188128549018E-2"/>
          <c:y val="0.11313924575217571"/>
          <c:w val="0.63546468139433787"/>
          <c:h val="0.637756497543070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Neubildungen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Sheet1!$B$2:$AR$2</c:f>
              <c:numCache>
                <c:formatCode>General</c:formatCode>
                <c:ptCount val="43"/>
                <c:pt idx="0">
                  <c:v>2.0724871732117491</c:v>
                </c:pt>
                <c:pt idx="1">
                  <c:v>2.0701230578772196</c:v>
                </c:pt>
                <c:pt idx="2">
                  <c:v>2.083744698346409</c:v>
                </c:pt>
                <c:pt idx="3">
                  <c:v>2.0740261751604896</c:v>
                </c:pt>
                <c:pt idx="4">
                  <c:v>2.0713397775853482</c:v>
                </c:pt>
                <c:pt idx="5">
                  <c:v>2.0351901098684655</c:v>
                </c:pt>
                <c:pt idx="6">
                  <c:v>2.0224930757041646</c:v>
                </c:pt>
                <c:pt idx="7">
                  <c:v>2.0294132987663165</c:v>
                </c:pt>
                <c:pt idx="8">
                  <c:v>2.0511200558783762</c:v>
                </c:pt>
                <c:pt idx="9">
                  <c:v>2.0349935888513935</c:v>
                </c:pt>
                <c:pt idx="10">
                  <c:v>2.001465609365463</c:v>
                </c:pt>
                <c:pt idx="11">
                  <c:v>2.0084843012430724</c:v>
                </c:pt>
                <c:pt idx="12">
                  <c:v>1.998748798393174</c:v>
                </c:pt>
                <c:pt idx="13">
                  <c:v>1.9837179323127312</c:v>
                </c:pt>
                <c:pt idx="14">
                  <c:v>1.9229096640305219</c:v>
                </c:pt>
                <c:pt idx="15">
                  <c:v>1.8877615151118041</c:v>
                </c:pt>
                <c:pt idx="16">
                  <c:v>1.8566545711884568</c:v>
                </c:pt>
                <c:pt idx="17">
                  <c:v>1.8026636184802267</c:v>
                </c:pt>
                <c:pt idx="18">
                  <c:v>1.7634381359464719</c:v>
                </c:pt>
                <c:pt idx="19">
                  <c:v>1.7151718537009677</c:v>
                </c:pt>
                <c:pt idx="20">
                  <c:v>1.7004227498284572</c:v>
                </c:pt>
                <c:pt idx="21">
                  <c:v>1.6556375703543762</c:v>
                </c:pt>
                <c:pt idx="22">
                  <c:v>1.6552474140182325</c:v>
                </c:pt>
                <c:pt idx="23">
                  <c:v>1.6233532225601206</c:v>
                </c:pt>
                <c:pt idx="24">
                  <c:v>1.5826664790527725</c:v>
                </c:pt>
                <c:pt idx="25">
                  <c:v>1.5640658381969386</c:v>
                </c:pt>
                <c:pt idx="26">
                  <c:v>1.5489830004034466</c:v>
                </c:pt>
                <c:pt idx="27">
                  <c:v>1.5307765624681136</c:v>
                </c:pt>
                <c:pt idx="28">
                  <c:v>1.5351724814414285</c:v>
                </c:pt>
                <c:pt idx="29">
                  <c:v>1.5012995835280256</c:v>
                </c:pt>
                <c:pt idx="30">
                  <c:v>1.4891176810782061</c:v>
                </c:pt>
                <c:pt idx="31">
                  <c:v>1.4813397870291545</c:v>
                </c:pt>
                <c:pt idx="32">
                  <c:v>1.4334095152944886</c:v>
                </c:pt>
                <c:pt idx="33">
                  <c:v>1.4161318891087036</c:v>
                </c:pt>
                <c:pt idx="34">
                  <c:v>1.3680003890576755</c:v>
                </c:pt>
                <c:pt idx="35">
                  <c:v>1.3567339684109136</c:v>
                </c:pt>
                <c:pt idx="36">
                  <c:v>1.3399162419741715</c:v>
                </c:pt>
                <c:pt idx="37">
                  <c:v>1.294051351105193</c:v>
                </c:pt>
                <c:pt idx="38">
                  <c:v>1.279283657325939</c:v>
                </c:pt>
                <c:pt idx="39">
                  <c:v>1.226134800103315</c:v>
                </c:pt>
                <c:pt idx="40">
                  <c:v>1.1988673812608801</c:v>
                </c:pt>
                <c:pt idx="41">
                  <c:v>1.1608530668640888</c:v>
                </c:pt>
                <c:pt idx="42">
                  <c:v>1.1425286455002879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41-454F-92AE-6C6A2BA0F1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Krankheiten des Kreislaufsystems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Sheet1!$B$3:$AR$3</c:f>
              <c:numCache>
                <c:formatCode>General</c:formatCode>
                <c:ptCount val="43"/>
                <c:pt idx="0">
                  <c:v>2.2856846984309476</c:v>
                </c:pt>
                <c:pt idx="1">
                  <c:v>2.2711731257188785</c:v>
                </c:pt>
                <c:pt idx="2">
                  <c:v>2.1824497343797233</c:v>
                </c:pt>
                <c:pt idx="3">
                  <c:v>2.1501457439592691</c:v>
                </c:pt>
                <c:pt idx="4">
                  <c:v>2.0860443648106872</c:v>
                </c:pt>
                <c:pt idx="5">
                  <c:v>2.0294051563279334</c:v>
                </c:pt>
                <c:pt idx="6">
                  <c:v>1.9272605621528291</c:v>
                </c:pt>
                <c:pt idx="7">
                  <c:v>1.8630805659012699</c:v>
                </c:pt>
                <c:pt idx="8">
                  <c:v>1.8042034188566156</c:v>
                </c:pt>
                <c:pt idx="9">
                  <c:v>1.7446272662777897</c:v>
                </c:pt>
                <c:pt idx="10">
                  <c:v>1.7412783270856074</c:v>
                </c:pt>
                <c:pt idx="11">
                  <c:v>1.7042425766663856</c:v>
                </c:pt>
                <c:pt idx="12">
                  <c:v>1.606569337917936</c:v>
                </c:pt>
                <c:pt idx="13">
                  <c:v>1.5597191541463187</c:v>
                </c:pt>
                <c:pt idx="14">
                  <c:v>1.5089910121160217</c:v>
                </c:pt>
                <c:pt idx="15">
                  <c:v>1.4430828390145631</c:v>
                </c:pt>
                <c:pt idx="16">
                  <c:v>1.3739415405568858</c:v>
                </c:pt>
                <c:pt idx="17">
                  <c:v>1.3136489714101334</c:v>
                </c:pt>
                <c:pt idx="18">
                  <c:v>1.2520661595059719</c:v>
                </c:pt>
                <c:pt idx="19">
                  <c:v>1.1764566636799128</c:v>
                </c:pt>
                <c:pt idx="20">
                  <c:v>1.1046870627854928</c:v>
                </c:pt>
                <c:pt idx="21">
                  <c:v>1.0736318500903532</c:v>
                </c:pt>
                <c:pt idx="22">
                  <c:v>1.049182716118195</c:v>
                </c:pt>
                <c:pt idx="23">
                  <c:v>1.0228419112408453</c:v>
                </c:pt>
                <c:pt idx="24">
                  <c:v>0.95779914752832995</c:v>
                </c:pt>
                <c:pt idx="25">
                  <c:v>0.93904048588965361</c:v>
                </c:pt>
                <c:pt idx="26">
                  <c:v>0.90275459440126737</c:v>
                </c:pt>
                <c:pt idx="27">
                  <c:v>0.90063316018985684</c:v>
                </c:pt>
                <c:pt idx="28">
                  <c:v>0.84900998517753712</c:v>
                </c:pt>
                <c:pt idx="29">
                  <c:v>0.83006875315637008</c:v>
                </c:pt>
                <c:pt idx="30">
                  <c:v>0.80892976170598707</c:v>
                </c:pt>
                <c:pt idx="31">
                  <c:v>0.76778386133268994</c:v>
                </c:pt>
                <c:pt idx="32">
                  <c:v>0.75135328929178835</c:v>
                </c:pt>
                <c:pt idx="33">
                  <c:v>0.73899310819586994</c:v>
                </c:pt>
                <c:pt idx="34">
                  <c:v>0.70609515701628123</c:v>
                </c:pt>
                <c:pt idx="35">
                  <c:v>0.72794063223551875</c:v>
                </c:pt>
                <c:pt idx="36">
                  <c:v>0.68959878707856082</c:v>
                </c:pt>
                <c:pt idx="37">
                  <c:v>0.65304631989398787</c:v>
                </c:pt>
                <c:pt idx="38">
                  <c:v>0.6556347509347481</c:v>
                </c:pt>
                <c:pt idx="39">
                  <c:v>0.61181782318962241</c:v>
                </c:pt>
                <c:pt idx="40">
                  <c:v>0.61758103695351041</c:v>
                </c:pt>
                <c:pt idx="41">
                  <c:v>0.63005471158713855</c:v>
                </c:pt>
                <c:pt idx="42">
                  <c:v>0.61562956982047101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41-454F-92AE-6C6A2BA0F1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Äußere Ursachen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Sheet1!$B$1:$AR$1</c:f>
              <c:strCach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strCache>
            </c:strRef>
          </c:cat>
          <c:val>
            <c:numRef>
              <c:f>Sheet1!$B$4:$AR$4</c:f>
              <c:numCache>
                <c:formatCode>General</c:formatCode>
                <c:ptCount val="43"/>
                <c:pt idx="0">
                  <c:v>0.63721375408444014</c:v>
                </c:pt>
                <c:pt idx="1">
                  <c:v>0.62145482724284151</c:v>
                </c:pt>
                <c:pt idx="2">
                  <c:v>0.62604136643588593</c:v>
                </c:pt>
                <c:pt idx="3">
                  <c:v>0.61292569849298562</c:v>
                </c:pt>
                <c:pt idx="4">
                  <c:v>0.57796674841520501</c:v>
                </c:pt>
                <c:pt idx="5">
                  <c:v>0.54807810341288421</c:v>
                </c:pt>
                <c:pt idx="6">
                  <c:v>0.52870661340279845</c:v>
                </c:pt>
                <c:pt idx="7">
                  <c:v>0.5170404431000285</c:v>
                </c:pt>
                <c:pt idx="8">
                  <c:v>0.50115026188896483</c:v>
                </c:pt>
                <c:pt idx="9">
                  <c:v>0.4826968069721031</c:v>
                </c:pt>
                <c:pt idx="10">
                  <c:v>0.49739892294216281</c:v>
                </c:pt>
                <c:pt idx="11">
                  <c:v>0.49687476623926519</c:v>
                </c:pt>
                <c:pt idx="12">
                  <c:v>0.47916817597310762</c:v>
                </c:pt>
                <c:pt idx="13">
                  <c:v>0.45576440596794471</c:v>
                </c:pt>
                <c:pt idx="14">
                  <c:v>0.44443022255731185</c:v>
                </c:pt>
                <c:pt idx="15">
                  <c:v>0.41973551546563476</c:v>
                </c:pt>
                <c:pt idx="16">
                  <c:v>0.40461196760755858</c:v>
                </c:pt>
                <c:pt idx="17">
                  <c:v>0.40203943859026842</c:v>
                </c:pt>
                <c:pt idx="18">
                  <c:v>0.37405058725140478</c:v>
                </c:pt>
                <c:pt idx="19">
                  <c:v>0.35960503642452268</c:v>
                </c:pt>
                <c:pt idx="20">
                  <c:v>0.36075610202672309</c:v>
                </c:pt>
                <c:pt idx="21">
                  <c:v>0.35557858728916625</c:v>
                </c:pt>
                <c:pt idx="22">
                  <c:v>0.35091675296018021</c:v>
                </c:pt>
                <c:pt idx="23">
                  <c:v>0.34770955281198185</c:v>
                </c:pt>
                <c:pt idx="24">
                  <c:v>0.33054782391701704</c:v>
                </c:pt>
                <c:pt idx="25">
                  <c:v>0.32332457588782326</c:v>
                </c:pt>
                <c:pt idx="26">
                  <c:v>0.31049136245957265</c:v>
                </c:pt>
                <c:pt idx="27">
                  <c:v>0.29169025297551143</c:v>
                </c:pt>
                <c:pt idx="28">
                  <c:v>0.29336856144589385</c:v>
                </c:pt>
                <c:pt idx="29">
                  <c:v>0.28898093868542835</c:v>
                </c:pt>
                <c:pt idx="30">
                  <c:v>0.29093383623513458</c:v>
                </c:pt>
                <c:pt idx="31">
                  <c:v>0.28568411957334272</c:v>
                </c:pt>
                <c:pt idx="32">
                  <c:v>0.27489467246645216</c:v>
                </c:pt>
                <c:pt idx="33">
                  <c:v>0.27445977527378845</c:v>
                </c:pt>
                <c:pt idx="34">
                  <c:v>0.27221348658898648</c:v>
                </c:pt>
                <c:pt idx="35">
                  <c:v>0.27357758072768784</c:v>
                </c:pt>
                <c:pt idx="36">
                  <c:v>0.27333573355397445</c:v>
                </c:pt>
                <c:pt idx="37">
                  <c:v>0.27469357720710663</c:v>
                </c:pt>
                <c:pt idx="38">
                  <c:v>0.27216611901293181</c:v>
                </c:pt>
                <c:pt idx="39">
                  <c:v>0.26423552324594085</c:v>
                </c:pt>
                <c:pt idx="40">
                  <c:v>0.25616366911128963</c:v>
                </c:pt>
                <c:pt idx="41">
                  <c:v>0.25513641508406315</c:v>
                </c:pt>
                <c:pt idx="42">
                  <c:v>0.27376364481782517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41-454F-92AE-6C6A2BA0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864032"/>
        <c:axId val="149890448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Krankheiten des Verdauungssystems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Sheet1!$B$1:$AR$1</c15:sqref>
                        </c15:formulaRef>
                      </c:ext>
                    </c:extLst>
                    <c:strCache>
                      <c:ptCount val="43"/>
                      <c:pt idx="0">
                        <c:v>1980</c:v>
                      </c:pt>
                      <c:pt idx="1">
                        <c:v>1981</c:v>
                      </c:pt>
                      <c:pt idx="2">
                        <c:v>1982</c:v>
                      </c:pt>
                      <c:pt idx="3">
                        <c:v>1983</c:v>
                      </c:pt>
                      <c:pt idx="4">
                        <c:v>1984</c:v>
                      </c:pt>
                      <c:pt idx="5">
                        <c:v>1985</c:v>
                      </c:pt>
                      <c:pt idx="6">
                        <c:v>1986</c:v>
                      </c:pt>
                      <c:pt idx="7">
                        <c:v>1987</c:v>
                      </c:pt>
                      <c:pt idx="8">
                        <c:v>1988</c:v>
                      </c:pt>
                      <c:pt idx="9">
                        <c:v>1989</c:v>
                      </c:pt>
                      <c:pt idx="10">
                        <c:v>1990</c:v>
                      </c:pt>
                      <c:pt idx="11">
                        <c:v>1991</c:v>
                      </c:pt>
                      <c:pt idx="12">
                        <c:v>1992</c:v>
                      </c:pt>
                      <c:pt idx="13">
                        <c:v>1993</c:v>
                      </c:pt>
                      <c:pt idx="14">
                        <c:v>1994</c:v>
                      </c:pt>
                      <c:pt idx="15">
                        <c:v>1995</c:v>
                      </c:pt>
                      <c:pt idx="16">
                        <c:v>1996</c:v>
                      </c:pt>
                      <c:pt idx="17">
                        <c:v>1997</c:v>
                      </c:pt>
                      <c:pt idx="18">
                        <c:v>1998</c:v>
                      </c:pt>
                      <c:pt idx="19">
                        <c:v>1999</c:v>
                      </c:pt>
                      <c:pt idx="20">
                        <c:v>2000</c:v>
                      </c:pt>
                      <c:pt idx="21">
                        <c:v>2001</c:v>
                      </c:pt>
                      <c:pt idx="22">
                        <c:v>2002</c:v>
                      </c:pt>
                      <c:pt idx="23">
                        <c:v>2003</c:v>
                      </c:pt>
                      <c:pt idx="24">
                        <c:v>2004</c:v>
                      </c:pt>
                      <c:pt idx="25">
                        <c:v>2005</c:v>
                      </c:pt>
                      <c:pt idx="26">
                        <c:v>2006</c:v>
                      </c:pt>
                      <c:pt idx="27">
                        <c:v>2007</c:v>
                      </c:pt>
                      <c:pt idx="28">
                        <c:v>2008</c:v>
                      </c:pt>
                      <c:pt idx="29">
                        <c:v>2009</c:v>
                      </c:pt>
                      <c:pt idx="30">
                        <c:v>2010</c:v>
                      </c:pt>
                      <c:pt idx="31">
                        <c:v>2011</c:v>
                      </c:pt>
                      <c:pt idx="32">
                        <c:v>2012</c:v>
                      </c:pt>
                      <c:pt idx="33">
                        <c:v>2013</c:v>
                      </c:pt>
                      <c:pt idx="34">
                        <c:v>2014</c:v>
                      </c:pt>
                      <c:pt idx="35">
                        <c:v>2015</c:v>
                      </c:pt>
                      <c:pt idx="36">
                        <c:v>2016</c:v>
                      </c:pt>
                      <c:pt idx="37">
                        <c:v>2017</c:v>
                      </c:pt>
                      <c:pt idx="38">
                        <c:v>2018</c:v>
                      </c:pt>
                      <c:pt idx="39">
                        <c:v>2019</c:v>
                      </c:pt>
                      <c:pt idx="40">
                        <c:v>2020</c:v>
                      </c:pt>
                      <c:pt idx="41">
                        <c:v>2021</c:v>
                      </c:pt>
                      <c:pt idx="42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Sheet1!$B$5:$AR$5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0.57423909254536498</c:v>
                      </c:pt>
                      <c:pt idx="1">
                        <c:v>0.56420553508072191</c:v>
                      </c:pt>
                      <c:pt idx="2">
                        <c:v>0.53749199098372147</c:v>
                      </c:pt>
                      <c:pt idx="3">
                        <c:v>0.5225151197621275</c:v>
                      </c:pt>
                      <c:pt idx="4">
                        <c:v>0.47820930021856461</c:v>
                      </c:pt>
                      <c:pt idx="5">
                        <c:v>0.46245525027582796</c:v>
                      </c:pt>
                      <c:pt idx="6">
                        <c:v>0.44338378142163531</c:v>
                      </c:pt>
                      <c:pt idx="7">
                        <c:v>0.44607385230803903</c:v>
                      </c:pt>
                      <c:pt idx="8">
                        <c:v>0.45819639660789024</c:v>
                      </c:pt>
                      <c:pt idx="9">
                        <c:v>0.45907574831082648</c:v>
                      </c:pt>
                      <c:pt idx="10">
                        <c:v>0.46112261768653379</c:v>
                      </c:pt>
                      <c:pt idx="11">
                        <c:v>0.49050723769919513</c:v>
                      </c:pt>
                      <c:pt idx="12">
                        <c:v>0.47875000986191307</c:v>
                      </c:pt>
                      <c:pt idx="13">
                        <c:v>0.47537558747425551</c:v>
                      </c:pt>
                      <c:pt idx="14">
                        <c:v>0.46941068083670895</c:v>
                      </c:pt>
                      <c:pt idx="15">
                        <c:v>0.44970917611566552</c:v>
                      </c:pt>
                      <c:pt idx="16">
                        <c:v>0.43810719140514892</c:v>
                      </c:pt>
                      <c:pt idx="17">
                        <c:v>0.41242072799339041</c:v>
                      </c:pt>
                      <c:pt idx="18">
                        <c:v>0.39421557905650423</c:v>
                      </c:pt>
                      <c:pt idx="19">
                        <c:v>0.3827582327185397</c:v>
                      </c:pt>
                      <c:pt idx="20">
                        <c:v>0.38418142851301718</c:v>
                      </c:pt>
                      <c:pt idx="21">
                        <c:v>0.37246386302116496</c:v>
                      </c:pt>
                      <c:pt idx="22">
                        <c:v>0.37212424557431151</c:v>
                      </c:pt>
                      <c:pt idx="23">
                        <c:v>0.36360926303109187</c:v>
                      </c:pt>
                      <c:pt idx="24">
                        <c:v>0.34899899227856701</c:v>
                      </c:pt>
                      <c:pt idx="25">
                        <c:v>0.34013767352202362</c:v>
                      </c:pt>
                      <c:pt idx="26">
                        <c:v>0.32499921243671831</c:v>
                      </c:pt>
                      <c:pt idx="27">
                        <c:v>0.31160698589100194</c:v>
                      </c:pt>
                      <c:pt idx="28">
                        <c:v>0.31210239902275944</c:v>
                      </c:pt>
                      <c:pt idx="29">
                        <c:v>0.29619460589014462</c:v>
                      </c:pt>
                      <c:pt idx="30">
                        <c:v>0.29736146651736661</c:v>
                      </c:pt>
                      <c:pt idx="31">
                        <c:v>0.28548608404617098</c:v>
                      </c:pt>
                      <c:pt idx="32">
                        <c:v>0.274532729928119</c:v>
                      </c:pt>
                      <c:pt idx="33">
                        <c:v>0.27817367591953657</c:v>
                      </c:pt>
                      <c:pt idx="34">
                        <c:v>0.26089442306471944</c:v>
                      </c:pt>
                      <c:pt idx="35">
                        <c:v>0.26210029661048728</c:v>
                      </c:pt>
                      <c:pt idx="36">
                        <c:v>0.26315549189397286</c:v>
                      </c:pt>
                      <c:pt idx="37">
                        <c:v>0.25545452195352542</c:v>
                      </c:pt>
                      <c:pt idx="38">
                        <c:v>0.25875727800344173</c:v>
                      </c:pt>
                      <c:pt idx="39">
                        <c:v>0.24501703110784112</c:v>
                      </c:pt>
                      <c:pt idx="40">
                        <c:v>0.26173952213482782</c:v>
                      </c:pt>
                      <c:pt idx="41">
                        <c:v>0.26633786088988415</c:v>
                      </c:pt>
                      <c:pt idx="42">
                        <c:v>0.27298815915016944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C41-454F-92AE-6C6A2BA0F1F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Ungenau bezeichnete u. unbek. Todesursachen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Sheet1!$B$1:$AR$1</c15:sqref>
                        </c15:formulaRef>
                      </c:ext>
                    </c:extLst>
                    <c:strCache>
                      <c:ptCount val="43"/>
                      <c:pt idx="0">
                        <c:v>1980</c:v>
                      </c:pt>
                      <c:pt idx="1">
                        <c:v>1981</c:v>
                      </c:pt>
                      <c:pt idx="2">
                        <c:v>1982</c:v>
                      </c:pt>
                      <c:pt idx="3">
                        <c:v>1983</c:v>
                      </c:pt>
                      <c:pt idx="4">
                        <c:v>1984</c:v>
                      </c:pt>
                      <c:pt idx="5">
                        <c:v>1985</c:v>
                      </c:pt>
                      <c:pt idx="6">
                        <c:v>1986</c:v>
                      </c:pt>
                      <c:pt idx="7">
                        <c:v>1987</c:v>
                      </c:pt>
                      <c:pt idx="8">
                        <c:v>1988</c:v>
                      </c:pt>
                      <c:pt idx="9">
                        <c:v>1989</c:v>
                      </c:pt>
                      <c:pt idx="10">
                        <c:v>1990</c:v>
                      </c:pt>
                      <c:pt idx="11">
                        <c:v>1991</c:v>
                      </c:pt>
                      <c:pt idx="12">
                        <c:v>1992</c:v>
                      </c:pt>
                      <c:pt idx="13">
                        <c:v>1993</c:v>
                      </c:pt>
                      <c:pt idx="14">
                        <c:v>1994</c:v>
                      </c:pt>
                      <c:pt idx="15">
                        <c:v>1995</c:v>
                      </c:pt>
                      <c:pt idx="16">
                        <c:v>1996</c:v>
                      </c:pt>
                      <c:pt idx="17">
                        <c:v>1997</c:v>
                      </c:pt>
                      <c:pt idx="18">
                        <c:v>1998</c:v>
                      </c:pt>
                      <c:pt idx="19">
                        <c:v>1999</c:v>
                      </c:pt>
                      <c:pt idx="20">
                        <c:v>2000</c:v>
                      </c:pt>
                      <c:pt idx="21">
                        <c:v>2001</c:v>
                      </c:pt>
                      <c:pt idx="22">
                        <c:v>2002</c:v>
                      </c:pt>
                      <c:pt idx="23">
                        <c:v>2003</c:v>
                      </c:pt>
                      <c:pt idx="24">
                        <c:v>2004</c:v>
                      </c:pt>
                      <c:pt idx="25">
                        <c:v>2005</c:v>
                      </c:pt>
                      <c:pt idx="26">
                        <c:v>2006</c:v>
                      </c:pt>
                      <c:pt idx="27">
                        <c:v>2007</c:v>
                      </c:pt>
                      <c:pt idx="28">
                        <c:v>2008</c:v>
                      </c:pt>
                      <c:pt idx="29">
                        <c:v>2009</c:v>
                      </c:pt>
                      <c:pt idx="30">
                        <c:v>2010</c:v>
                      </c:pt>
                      <c:pt idx="31">
                        <c:v>2011</c:v>
                      </c:pt>
                      <c:pt idx="32">
                        <c:v>2012</c:v>
                      </c:pt>
                      <c:pt idx="33">
                        <c:v>2013</c:v>
                      </c:pt>
                      <c:pt idx="34">
                        <c:v>2014</c:v>
                      </c:pt>
                      <c:pt idx="35">
                        <c:v>2015</c:v>
                      </c:pt>
                      <c:pt idx="36">
                        <c:v>2016</c:v>
                      </c:pt>
                      <c:pt idx="37">
                        <c:v>2017</c:v>
                      </c:pt>
                      <c:pt idx="38">
                        <c:v>2018</c:v>
                      </c:pt>
                      <c:pt idx="39">
                        <c:v>2019</c:v>
                      </c:pt>
                      <c:pt idx="40">
                        <c:v>2020</c:v>
                      </c:pt>
                      <c:pt idx="41">
                        <c:v>2021</c:v>
                      </c:pt>
                      <c:pt idx="4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Sheet1!$B$6:$AR$6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0.12598412071328924</c:v>
                      </c:pt>
                      <c:pt idx="1">
                        <c:v>0.13022147433763875</c:v>
                      </c:pt>
                      <c:pt idx="2">
                        <c:v>0.13905882789788462</c:v>
                      </c:pt>
                      <c:pt idx="3">
                        <c:v>0.13407615906209927</c:v>
                      </c:pt>
                      <c:pt idx="4">
                        <c:v>0.12469455602569553</c:v>
                      </c:pt>
                      <c:pt idx="5">
                        <c:v>0.12689277572153301</c:v>
                      </c:pt>
                      <c:pt idx="6">
                        <c:v>0.15031370239303224</c:v>
                      </c:pt>
                      <c:pt idx="7">
                        <c:v>0.14926260507721101</c:v>
                      </c:pt>
                      <c:pt idx="8">
                        <c:v>0.13885291952558737</c:v>
                      </c:pt>
                      <c:pt idx="9">
                        <c:v>0.15533764029357333</c:v>
                      </c:pt>
                      <c:pt idx="10">
                        <c:v>0.20585660893905333</c:v>
                      </c:pt>
                      <c:pt idx="11">
                        <c:v>0.1775724384126722</c:v>
                      </c:pt>
                      <c:pt idx="12">
                        <c:v>0.16419775973165501</c:v>
                      </c:pt>
                      <c:pt idx="13">
                        <c:v>0.16085810826372524</c:v>
                      </c:pt>
                      <c:pt idx="14">
                        <c:v>0.16296138326285919</c:v>
                      </c:pt>
                      <c:pt idx="15">
                        <c:v>0.16792294039336536</c:v>
                      </c:pt>
                      <c:pt idx="16">
                        <c:v>0.17189894095277633</c:v>
                      </c:pt>
                      <c:pt idx="17">
                        <c:v>0.16964046173413558</c:v>
                      </c:pt>
                      <c:pt idx="18">
                        <c:v>0.16338521578229276</c:v>
                      </c:pt>
                      <c:pt idx="19">
                        <c:v>0.16662642703682284</c:v>
                      </c:pt>
                      <c:pt idx="20">
                        <c:v>0.1790158452277926</c:v>
                      </c:pt>
                      <c:pt idx="21">
                        <c:v>0.17743874214674263</c:v>
                      </c:pt>
                      <c:pt idx="22">
                        <c:v>0.15826360782064786</c:v>
                      </c:pt>
                      <c:pt idx="23">
                        <c:v>0.16464678605228089</c:v>
                      </c:pt>
                      <c:pt idx="24">
                        <c:v>0.15718877188994534</c:v>
                      </c:pt>
                      <c:pt idx="25">
                        <c:v>0.15486064455593748</c:v>
                      </c:pt>
                      <c:pt idx="26">
                        <c:v>0.15839568327878845</c:v>
                      </c:pt>
                      <c:pt idx="27">
                        <c:v>0.17045347982494824</c:v>
                      </c:pt>
                      <c:pt idx="28">
                        <c:v>0.17820449462406576</c:v>
                      </c:pt>
                      <c:pt idx="29">
                        <c:v>0.19029025586236939</c:v>
                      </c:pt>
                      <c:pt idx="30">
                        <c:v>0.19474395968349015</c:v>
                      </c:pt>
                      <c:pt idx="31">
                        <c:v>0.1876785959600418</c:v>
                      </c:pt>
                      <c:pt idx="32">
                        <c:v>0.18759230263963206</c:v>
                      </c:pt>
                      <c:pt idx="33">
                        <c:v>0.19028173131177969</c:v>
                      </c:pt>
                      <c:pt idx="34">
                        <c:v>0.20053711327321674</c:v>
                      </c:pt>
                      <c:pt idx="35">
                        <c:v>0.21390618305087478</c:v>
                      </c:pt>
                      <c:pt idx="36">
                        <c:v>0.2283921150138461</c:v>
                      </c:pt>
                      <c:pt idx="37">
                        <c:v>0.22908392906046379</c:v>
                      </c:pt>
                      <c:pt idx="38">
                        <c:v>0.25079182668446898</c:v>
                      </c:pt>
                      <c:pt idx="39">
                        <c:v>0.27353237509948197</c:v>
                      </c:pt>
                      <c:pt idx="40">
                        <c:v>0.26090318761681563</c:v>
                      </c:pt>
                      <c:pt idx="41">
                        <c:v>0.28289302104462455</c:v>
                      </c:pt>
                      <c:pt idx="42">
                        <c:v>0.28753123158184202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C41-454F-92AE-6C6A2BA0F1F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COVID-19, Virus nachgewiesen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Sheet1!$B$1:$AR$1</c15:sqref>
                        </c15:formulaRef>
                      </c:ext>
                    </c:extLst>
                    <c:strCache>
                      <c:ptCount val="43"/>
                      <c:pt idx="0">
                        <c:v>1980</c:v>
                      </c:pt>
                      <c:pt idx="1">
                        <c:v>1981</c:v>
                      </c:pt>
                      <c:pt idx="2">
                        <c:v>1982</c:v>
                      </c:pt>
                      <c:pt idx="3">
                        <c:v>1983</c:v>
                      </c:pt>
                      <c:pt idx="4">
                        <c:v>1984</c:v>
                      </c:pt>
                      <c:pt idx="5">
                        <c:v>1985</c:v>
                      </c:pt>
                      <c:pt idx="6">
                        <c:v>1986</c:v>
                      </c:pt>
                      <c:pt idx="7">
                        <c:v>1987</c:v>
                      </c:pt>
                      <c:pt idx="8">
                        <c:v>1988</c:v>
                      </c:pt>
                      <c:pt idx="9">
                        <c:v>1989</c:v>
                      </c:pt>
                      <c:pt idx="10">
                        <c:v>1990</c:v>
                      </c:pt>
                      <c:pt idx="11">
                        <c:v>1991</c:v>
                      </c:pt>
                      <c:pt idx="12">
                        <c:v>1992</c:v>
                      </c:pt>
                      <c:pt idx="13">
                        <c:v>1993</c:v>
                      </c:pt>
                      <c:pt idx="14">
                        <c:v>1994</c:v>
                      </c:pt>
                      <c:pt idx="15">
                        <c:v>1995</c:v>
                      </c:pt>
                      <c:pt idx="16">
                        <c:v>1996</c:v>
                      </c:pt>
                      <c:pt idx="17">
                        <c:v>1997</c:v>
                      </c:pt>
                      <c:pt idx="18">
                        <c:v>1998</c:v>
                      </c:pt>
                      <c:pt idx="19">
                        <c:v>1999</c:v>
                      </c:pt>
                      <c:pt idx="20">
                        <c:v>2000</c:v>
                      </c:pt>
                      <c:pt idx="21">
                        <c:v>2001</c:v>
                      </c:pt>
                      <c:pt idx="22">
                        <c:v>2002</c:v>
                      </c:pt>
                      <c:pt idx="23">
                        <c:v>2003</c:v>
                      </c:pt>
                      <c:pt idx="24">
                        <c:v>2004</c:v>
                      </c:pt>
                      <c:pt idx="25">
                        <c:v>2005</c:v>
                      </c:pt>
                      <c:pt idx="26">
                        <c:v>2006</c:v>
                      </c:pt>
                      <c:pt idx="27">
                        <c:v>2007</c:v>
                      </c:pt>
                      <c:pt idx="28">
                        <c:v>2008</c:v>
                      </c:pt>
                      <c:pt idx="29">
                        <c:v>2009</c:v>
                      </c:pt>
                      <c:pt idx="30">
                        <c:v>2010</c:v>
                      </c:pt>
                      <c:pt idx="31">
                        <c:v>2011</c:v>
                      </c:pt>
                      <c:pt idx="32">
                        <c:v>2012</c:v>
                      </c:pt>
                      <c:pt idx="33">
                        <c:v>2013</c:v>
                      </c:pt>
                      <c:pt idx="34">
                        <c:v>2014</c:v>
                      </c:pt>
                      <c:pt idx="35">
                        <c:v>2015</c:v>
                      </c:pt>
                      <c:pt idx="36">
                        <c:v>2016</c:v>
                      </c:pt>
                      <c:pt idx="37">
                        <c:v>2017</c:v>
                      </c:pt>
                      <c:pt idx="38">
                        <c:v>2018</c:v>
                      </c:pt>
                      <c:pt idx="39">
                        <c:v>2019</c:v>
                      </c:pt>
                      <c:pt idx="40">
                        <c:v>2020</c:v>
                      </c:pt>
                      <c:pt idx="41">
                        <c:v>2021</c:v>
                      </c:pt>
                      <c:pt idx="4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Sheet1!$B$7:$AR$7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5.6918272292987453E-2</c:v>
                      </c:pt>
                      <c:pt idx="41">
                        <c:v>0.18914110903661188</c:v>
                      </c:pt>
                      <c:pt idx="42">
                        <c:v>8.6644776099959672E-2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C41-454F-92AE-6C6A2BA0F1FC}"/>
                  </c:ext>
                </c:extLst>
              </c15:ser>
            </c15:filteredLineSeries>
          </c:ext>
        </c:extLst>
      </c:lineChart>
      <c:catAx>
        <c:axId val="7288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890448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4989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i="1">
                    <a:solidFill>
                      <a:schemeClr val="tx1"/>
                    </a:solidFill>
                  </a:rPr>
                  <a:t>q</a:t>
                </a:r>
                <a:r>
                  <a:rPr lang="de-DE" i="1" baseline="-25000">
                    <a:solidFill>
                      <a:schemeClr val="tx1"/>
                    </a:solidFill>
                  </a:rPr>
                  <a:t>x</a:t>
                </a:r>
                <a:r>
                  <a:rPr lang="de-DE">
                    <a:solidFill>
                      <a:schemeClr val="tx1"/>
                    </a:solidFill>
                  </a:rPr>
                  <a:t> in Promille</a:t>
                </a:r>
              </a:p>
            </c:rich>
          </c:tx>
          <c:layout>
            <c:manualLayout>
              <c:xMode val="edge"/>
              <c:yMode val="edge"/>
              <c:x val="8.1507289117945039E-3"/>
              <c:y val="0.27110591439227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88640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108914535906037E-2"/>
          <c:y val="0.89384820318512814"/>
          <c:w val="0.64492299308451451"/>
          <c:h val="7.2317210348706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0.55857</cdr:x>
      <cdr:y>0.88249</cdr:y>
    </cdr:from>
    <cdr:to>
      <cdr:x>0.59133</cdr:x>
      <cdr:y>0.97367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B06970-63FF-81DA-81CB-A996B830F37F}"/>
            </a:ext>
          </a:extLst>
        </cdr:cNvPr>
        <cdr:cNvSpPr txBox="1"/>
      </cdr:nvSpPr>
      <cdr:spPr>
        <a:xfrm xmlns:a="http://schemas.openxmlformats.org/drawingml/2006/main">
          <a:off x="4706794" y="2981231"/>
          <a:ext cx="276038" cy="30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1)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0.48819</cdr:x>
      <cdr:y>0.88157</cdr:y>
    </cdr:from>
    <cdr:to>
      <cdr:x>0.52094</cdr:x>
      <cdr:y>0.97275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B06970-63FF-81DA-81CB-A996B830F37F}"/>
            </a:ext>
          </a:extLst>
        </cdr:cNvPr>
        <cdr:cNvSpPr txBox="1"/>
      </cdr:nvSpPr>
      <cdr:spPr>
        <a:xfrm xmlns:a="http://schemas.openxmlformats.org/drawingml/2006/main">
          <a:off x="4113671" y="2978122"/>
          <a:ext cx="276038" cy="30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1)</a:t>
          </a:r>
        </a:p>
      </cdr:txBody>
    </cdr:sp>
  </cdr:relSizeAnchor>
  <cdr:relSizeAnchor xmlns:cdr="http://schemas.openxmlformats.org/drawingml/2006/chartDrawing">
    <cdr:from>
      <cdr:x>0.62826</cdr:x>
      <cdr:y>0.88915</cdr:y>
    </cdr:from>
    <cdr:to>
      <cdr:x>0.66102</cdr:x>
      <cdr:y>0.98033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981A524-A2ED-B49B-336D-DF2DF40DB5FB}"/>
            </a:ext>
          </a:extLst>
        </cdr:cNvPr>
        <cdr:cNvSpPr txBox="1"/>
      </cdr:nvSpPr>
      <cdr:spPr>
        <a:xfrm xmlns:a="http://schemas.openxmlformats.org/drawingml/2006/main">
          <a:off x="5294038" y="3003712"/>
          <a:ext cx="276038" cy="30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2)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0.44841</cdr:x>
      <cdr:y>0.87521</cdr:y>
    </cdr:from>
    <cdr:to>
      <cdr:x>0.48117</cdr:x>
      <cdr:y>0.96639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B06970-63FF-81DA-81CB-A996B830F37F}"/>
            </a:ext>
          </a:extLst>
        </cdr:cNvPr>
        <cdr:cNvSpPr txBox="1"/>
      </cdr:nvSpPr>
      <cdr:spPr>
        <a:xfrm xmlns:a="http://schemas.openxmlformats.org/drawingml/2006/main">
          <a:off x="3778509" y="2956633"/>
          <a:ext cx="276050" cy="308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1)</a:t>
          </a:r>
        </a:p>
      </cdr:txBody>
    </cdr:sp>
  </cdr:relSizeAnchor>
  <cdr:relSizeAnchor xmlns:cdr="http://schemas.openxmlformats.org/drawingml/2006/chartDrawing">
    <cdr:from>
      <cdr:x>0.56915</cdr:x>
      <cdr:y>0.8834</cdr:y>
    </cdr:from>
    <cdr:to>
      <cdr:x>0.60191</cdr:x>
      <cdr:y>0.97459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981A524-A2ED-B49B-336D-DF2DF40DB5FB}"/>
            </a:ext>
          </a:extLst>
        </cdr:cNvPr>
        <cdr:cNvSpPr txBox="1"/>
      </cdr:nvSpPr>
      <cdr:spPr>
        <a:xfrm xmlns:a="http://schemas.openxmlformats.org/drawingml/2006/main">
          <a:off x="4795895" y="2984316"/>
          <a:ext cx="276038" cy="30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2)</a:t>
          </a:r>
        </a:p>
      </cdr:txBody>
    </cdr:sp>
  </cdr:relSizeAnchor>
  <cdr:relSizeAnchor xmlns:cdr="http://schemas.openxmlformats.org/drawingml/2006/chartDrawing">
    <cdr:from>
      <cdr:x>0.67006</cdr:x>
      <cdr:y>0.8835</cdr:y>
    </cdr:from>
    <cdr:to>
      <cdr:x>0.70281</cdr:x>
      <cdr:y>0.97468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BD30414-12ED-DA09-2ECD-2701EC409214}"/>
            </a:ext>
          </a:extLst>
        </cdr:cNvPr>
        <cdr:cNvSpPr txBox="1"/>
      </cdr:nvSpPr>
      <cdr:spPr>
        <a:xfrm xmlns:a="http://schemas.openxmlformats.org/drawingml/2006/main">
          <a:off x="5646230" y="2984656"/>
          <a:ext cx="275966" cy="308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3)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0.4506</cdr:x>
      <cdr:y>0.87845</cdr:y>
    </cdr:from>
    <cdr:to>
      <cdr:x>0.48336</cdr:x>
      <cdr:y>0.96963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B06970-63FF-81DA-81CB-A996B830F37F}"/>
            </a:ext>
          </a:extLst>
        </cdr:cNvPr>
        <cdr:cNvSpPr txBox="1"/>
      </cdr:nvSpPr>
      <cdr:spPr>
        <a:xfrm xmlns:a="http://schemas.openxmlformats.org/drawingml/2006/main">
          <a:off x="3796968" y="2967583"/>
          <a:ext cx="276038" cy="30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1)</a:t>
          </a:r>
        </a:p>
      </cdr:txBody>
    </cdr:sp>
  </cdr:relSizeAnchor>
  <cdr:relSizeAnchor xmlns:cdr="http://schemas.openxmlformats.org/drawingml/2006/chartDrawing">
    <cdr:from>
      <cdr:x>0.55052</cdr:x>
      <cdr:y>0.87845</cdr:y>
    </cdr:from>
    <cdr:to>
      <cdr:x>0.58328</cdr:x>
      <cdr:y>0.96963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981A524-A2ED-B49B-336D-DF2DF40DB5FB}"/>
            </a:ext>
          </a:extLst>
        </cdr:cNvPr>
        <cdr:cNvSpPr txBox="1"/>
      </cdr:nvSpPr>
      <cdr:spPr>
        <a:xfrm xmlns:a="http://schemas.openxmlformats.org/drawingml/2006/main">
          <a:off x="4638946" y="2967583"/>
          <a:ext cx="276038" cy="308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2)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0.54728</cdr:x>
      <cdr:y>0.87746</cdr:y>
    </cdr:from>
    <cdr:to>
      <cdr:x>0.58004</cdr:x>
      <cdr:y>0.96864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981A524-A2ED-B49B-336D-DF2DF40DB5FB}"/>
            </a:ext>
          </a:extLst>
        </cdr:cNvPr>
        <cdr:cNvSpPr txBox="1"/>
      </cdr:nvSpPr>
      <cdr:spPr>
        <a:xfrm xmlns:a="http://schemas.openxmlformats.org/drawingml/2006/main">
          <a:off x="4611628" y="2964248"/>
          <a:ext cx="276050" cy="3080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ts val="1950"/>
            </a:lnSpc>
          </a:pPr>
          <a:r>
            <a:rPr lang="de-DE" sz="1200" baseline="30000" dirty="0">
              <a:solidFill>
                <a:schemeClr val="tx1"/>
              </a:solidFill>
            </a:rPr>
            <a:t>1)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0.12657</cdr:x>
      <cdr:y>0.91054</cdr:y>
    </cdr:from>
    <cdr:to>
      <cdr:x>0.38482</cdr:x>
      <cdr:y>1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07FFB717-E0B6-C08C-8F0E-EE7DB25A9163}"/>
            </a:ext>
          </a:extLst>
        </cdr:cNvPr>
        <cdr:cNvSpPr txBox="1"/>
      </cdr:nvSpPr>
      <cdr:spPr>
        <a:xfrm xmlns:a="http://schemas.openxmlformats.org/drawingml/2006/main">
          <a:off x="1065538" y="3076001"/>
          <a:ext cx="2173993" cy="3021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ts val="1950"/>
            </a:lnSpc>
          </a:pPr>
          <a:r>
            <a:rPr lang="de-DE" sz="600" baseline="30000" dirty="0"/>
            <a:t>* </a:t>
          </a:r>
          <a:r>
            <a:rPr lang="de-DE" sz="600" dirty="0"/>
            <a:t>Eigene Darstellung nach Todesursachenstatistik Destatis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FEE8C-A912-E343-988A-AC8517F01467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C08E-FF60-5546-B740-4CB7E18665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89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4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8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94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51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1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0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35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38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730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EC08E-FF60-5546-B740-4CB7E186652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52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EC08E-FF60-5546-B740-4CB7E186652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6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593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09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70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5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00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45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07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26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EC08E-FF60-5546-B740-4CB7E186652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73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8" y="2587430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8" y="3999427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7" y="2681912"/>
            <a:ext cx="3840857" cy="1154162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Titel Präsentation // Arial, 25pt, </a:t>
            </a:r>
            <a:r>
              <a:rPr lang="de-DE" err="1"/>
              <a:t>bold</a:t>
            </a:r>
            <a:r>
              <a:rPr lang="de-DE"/>
              <a:t>, kursiv, drei-spaltig, </a:t>
            </a:r>
            <a:r>
              <a:rPr lang="de-DE" err="1"/>
              <a:t>Zeilenabst</a:t>
            </a:r>
            <a:r>
              <a:rPr lang="de-DE"/>
              <a:t>. 30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D82409-CEA6-F980-7C0D-B9C8F6B2C2E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863151" y="2272629"/>
            <a:ext cx="3840857" cy="15510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/>
              <a:t>Autor, Unternehmen // Times New Roman, 10 Pt., </a:t>
            </a:r>
            <a:r>
              <a:rPr lang="de-DE" err="1"/>
              <a:t>bold</a:t>
            </a:r>
            <a:r>
              <a:rPr lang="de-DE"/>
              <a:t>, kursiv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051A2-5AC8-997B-3FCA-2CD877C24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151" y="4174792"/>
            <a:ext cx="3840857" cy="154209"/>
          </a:xfrm>
          <a:prstGeom prst="rect">
            <a:avLst/>
          </a:prstGeom>
        </p:spPr>
        <p:txBody>
          <a:bodyPr/>
          <a:lstStyle>
            <a:lvl1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Veranstaltung, Datum // Arial, Regular, 10 Pt. 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7181B30E-CCAC-E4CA-5AE3-8D8C2B4D6B9F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E90A5-DF64-D1A5-6229-2B9DB739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825" y="4906640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rgbClr val="0036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6136CE3-90FF-7470-36A5-1C788CC5973B}"/>
              </a:ext>
            </a:extLst>
          </p:cNvPr>
          <p:cNvSpPr/>
          <p:nvPr userDrawn="1"/>
        </p:nvSpPr>
        <p:spPr>
          <a:xfrm>
            <a:off x="5732890" y="332998"/>
            <a:ext cx="3101063" cy="9480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BCF35CCB-18B2-2E3E-878F-4E92E96BD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9" y="348900"/>
            <a:ext cx="1930914" cy="8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4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line, Highl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C163561-E3B7-624B-E537-BB49C1AD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5CD90-4953-0217-230A-BAAFFB1E2D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8452" y="1422078"/>
            <a:ext cx="3945226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&amp; darf gerne sparsam eingesetzt werden.RGB160/55/115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8EFB913-BB01-3566-7ECF-A0A48F5E6B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452" y="2138833"/>
            <a:ext cx="3946773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BB9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Akzent-Farbe, </a:t>
            </a:r>
            <a:br>
              <a:rPr lang="de-DE"/>
            </a:br>
            <a:r>
              <a:rPr lang="de-DE"/>
              <a:t>RGB 75/185/230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64896BF-F29F-90E1-EAC3-0053AFC96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452" y="2894484"/>
            <a:ext cx="3946773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ABE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</a:t>
            </a:r>
            <a:br>
              <a:rPr lang="de-DE"/>
            </a:br>
            <a:r>
              <a:rPr lang="de-DE"/>
              <a:t>RGB 250/190/65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D5C84E0-9FAB-7485-CF81-475CF372BF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452" y="3654103"/>
            <a:ext cx="3945226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AA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</a:t>
            </a:r>
            <a:br>
              <a:rPr lang="de-DE"/>
            </a:br>
            <a:r>
              <a:rPr lang="de-DE"/>
              <a:t>RGB 0/170/130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F8FC4E-B60A-E181-15D5-4184E49AC205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4658DC0-D597-3067-EF70-D14D879D5DF2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8CC662F-8958-216D-5090-6CA04C296A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B7D2D42-9AB1-E5E2-6A6C-EE0664532E85}"/>
              </a:ext>
            </a:extLst>
          </p:cNvPr>
          <p:cNvSpPr txBox="1">
            <a:spLocks/>
          </p:cNvSpPr>
          <p:nvPr userDrawn="1"/>
        </p:nvSpPr>
        <p:spPr>
          <a:xfrm>
            <a:off x="358774" y="879476"/>
            <a:ext cx="7489825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b="1" kern="1200">
                <a:solidFill>
                  <a:srgbClr val="005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9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nksagung, Autor,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9" y="1958780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9" y="3370777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8" y="2053262"/>
            <a:ext cx="3840857" cy="1154162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Vielen Dank </a:t>
            </a:r>
            <a:br>
              <a:rPr lang="de-DE"/>
            </a:br>
            <a:r>
              <a:rPr lang="de-DE"/>
              <a:t>für Ihre </a:t>
            </a:r>
            <a:br>
              <a:rPr lang="de-DE"/>
            </a:br>
            <a:r>
              <a:rPr lang="de-DE"/>
              <a:t>Aufmerksamkeit.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051A2-5AC8-997B-3FCA-2CD877C24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151" y="3534131"/>
            <a:ext cx="3840857" cy="1269644"/>
          </a:xfrm>
          <a:prstGeom prst="rect">
            <a:avLst/>
          </a:prstGeom>
        </p:spPr>
        <p:txBody>
          <a:bodyPr/>
          <a:lstStyle>
            <a:lvl1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Autor, Unternehmen, </a:t>
            </a:r>
            <a:br>
              <a:rPr lang="de-DE"/>
            </a:br>
            <a:r>
              <a:rPr lang="de-DE"/>
              <a:t>Adresse, Kontaktdaten</a:t>
            </a:r>
            <a:br>
              <a:rPr lang="de-DE"/>
            </a:br>
            <a:r>
              <a:rPr lang="de-DE"/>
              <a:t>Arial, Regular, 10 Pt.</a:t>
            </a:r>
            <a:br>
              <a:rPr lang="de-DE"/>
            </a:br>
            <a:r>
              <a:rPr lang="de-DE"/>
              <a:t>Zeilenabstand 13 Pt.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7181B30E-CCAC-E4CA-5AE3-8D8C2B4D6B9F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E90A5-DF64-D1A5-6229-2B9DB739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825" y="4906640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rgbClr val="0036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A16647F-2CB4-69BE-0BF9-769275120B5E}"/>
              </a:ext>
            </a:extLst>
          </p:cNvPr>
          <p:cNvSpPr/>
          <p:nvPr userDrawn="1"/>
        </p:nvSpPr>
        <p:spPr>
          <a:xfrm>
            <a:off x="5732890" y="332998"/>
            <a:ext cx="3101063" cy="9480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F9B8A299-BCE3-5403-029E-82E9B4A68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9" y="348900"/>
            <a:ext cx="1930914" cy="8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3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ufruf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>
            <a:lvl1pPr>
              <a:defRPr sz="800"/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7" y="2587430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7" y="4149204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7" y="2681912"/>
            <a:ext cx="3840858" cy="769441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Besuchen Sie </a:t>
            </a:r>
            <a:br>
              <a:rPr lang="de-DE"/>
            </a:br>
            <a:r>
              <a:rPr lang="de-DE"/>
              <a:t>unsere Webseite!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14A4A5-E23F-12AD-FC56-6551D19D5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0380" y="3554413"/>
            <a:ext cx="3841356" cy="492571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www.aktuar.de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39143A9-4955-142F-CE2C-2874435F1CFB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9816DB-1C28-4396-47A0-43B8686A0987}"/>
              </a:ext>
            </a:extLst>
          </p:cNvPr>
          <p:cNvSpPr/>
          <p:nvPr userDrawn="1"/>
        </p:nvSpPr>
        <p:spPr>
          <a:xfrm>
            <a:off x="5732890" y="332998"/>
            <a:ext cx="3101063" cy="9480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D257450A-519F-7FBB-B0E8-AFBEA0FBF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9" y="348900"/>
            <a:ext cx="1930914" cy="8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23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line, Highl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673EB71-4179-1889-542A-A04B06C0F3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8452" y="1422078"/>
            <a:ext cx="3945226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&amp; darf gerne sparsam eingesetzt werden.RGB160/55/115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193D9-8A4A-996D-F1F1-50D343D86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452" y="2138833"/>
            <a:ext cx="3946773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BB9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Akzent-Farbe, </a:t>
            </a:r>
            <a:br>
              <a:rPr lang="de-DE"/>
            </a:br>
            <a:r>
              <a:rPr lang="de-DE"/>
              <a:t>RGB 75/185/230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F1678A5-7BF8-359F-18D3-4ABD337466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452" y="2894484"/>
            <a:ext cx="3946773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ABE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</a:t>
            </a:r>
            <a:br>
              <a:rPr lang="de-DE"/>
            </a:br>
            <a:r>
              <a:rPr lang="de-DE"/>
              <a:t>RGB 250/190/65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38D016-7912-CA8D-841C-3341D704B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452" y="3654103"/>
            <a:ext cx="3945226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AA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</a:t>
            </a:r>
            <a:br>
              <a:rPr lang="de-DE"/>
            </a:br>
            <a:r>
              <a:rPr lang="de-DE"/>
              <a:t>RGB 0/170/130</a:t>
            </a:r>
          </a:p>
        </p:txBody>
      </p:sp>
      <p:sp>
        <p:nvSpPr>
          <p:cNvPr id="11" name="Rechteck 15">
            <a:extLst>
              <a:ext uri="{FF2B5EF4-FFF2-40B4-BE49-F238E27FC236}">
                <a16:creationId xmlns:a16="http://schemas.microsoft.com/office/drawing/2014/main" id="{62ADB88D-2034-C5E2-FA4F-C4E6E001DA3E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922318-875D-B9FE-BDE6-0F71021073BF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90594D1-14BF-5A03-4F93-EF6C03FC9B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620BF8-3813-8740-2B31-2D072B8FF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3672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</p:spTree>
    <p:extLst>
      <p:ext uri="{BB962C8B-B14F-4D97-AF65-F5344CB8AC3E}">
        <p14:creationId xmlns:p14="http://schemas.microsoft.com/office/powerpoint/2010/main" val="4212509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8" y="2587430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8" y="3999427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7" y="2681912"/>
            <a:ext cx="3840857" cy="1154162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Titel Präsentation // Arial, 25pt, </a:t>
            </a:r>
            <a:r>
              <a:rPr lang="de-DE" err="1"/>
              <a:t>bold</a:t>
            </a:r>
            <a:r>
              <a:rPr lang="de-DE"/>
              <a:t>, kursiv, drei-spaltig, </a:t>
            </a:r>
            <a:r>
              <a:rPr lang="de-DE" err="1"/>
              <a:t>Zeilenabst</a:t>
            </a:r>
            <a:r>
              <a:rPr lang="de-DE"/>
              <a:t>. 30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D82409-CEA6-F980-7C0D-B9C8F6B2C2E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863151" y="2272629"/>
            <a:ext cx="3840857" cy="15510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/>
              <a:t>Autor, Unternehmen // Times New Roman, 10 Pt., </a:t>
            </a:r>
            <a:r>
              <a:rPr lang="de-DE" err="1"/>
              <a:t>bold</a:t>
            </a:r>
            <a:r>
              <a:rPr lang="de-DE"/>
              <a:t>, kursiv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051A2-5AC8-997B-3FCA-2CD877C24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151" y="4174792"/>
            <a:ext cx="3840857" cy="154209"/>
          </a:xfrm>
          <a:prstGeom prst="rect">
            <a:avLst/>
          </a:prstGeom>
        </p:spPr>
        <p:txBody>
          <a:bodyPr/>
          <a:lstStyle>
            <a:lvl1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Veranstaltung, Datum // Arial, Regular, 10 Pt. 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7181B30E-CCAC-E4CA-5AE3-8D8C2B4D6B9F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E90A5-DF64-D1A5-6229-2B9DB739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825" y="4906640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rgbClr val="0036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6D891E9-D41F-E235-239E-BD625A7EC128}"/>
              </a:ext>
            </a:extLst>
          </p:cNvPr>
          <p:cNvGrpSpPr/>
          <p:nvPr userDrawn="1"/>
        </p:nvGrpSpPr>
        <p:grpSpPr>
          <a:xfrm>
            <a:off x="5732890" y="332998"/>
            <a:ext cx="3204473" cy="948018"/>
            <a:chOff x="5732890" y="332998"/>
            <a:chExt cx="3204473" cy="948018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1B80854-6CE5-A26A-AB42-35A5C9F6DF59}"/>
                </a:ext>
              </a:extLst>
            </p:cNvPr>
            <p:cNvSpPr/>
            <p:nvPr userDrawn="1"/>
          </p:nvSpPr>
          <p:spPr>
            <a:xfrm>
              <a:off x="5732890" y="332998"/>
              <a:ext cx="3101063" cy="9480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 descr="Ein Bild, das Schrift, Text, Grafiken, Logo enthält.&#10;&#10;Automatisch generierte Beschreibung">
              <a:extLst>
                <a:ext uri="{FF2B5EF4-FFF2-40B4-BE49-F238E27FC236}">
                  <a16:creationId xmlns:a16="http://schemas.microsoft.com/office/drawing/2014/main" id="{E8323642-5C77-4367-77AB-7AFBA3FEF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06449" y="348900"/>
              <a:ext cx="1930914" cy="826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229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elfolie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>
            <a:lvl1pPr>
              <a:defRPr sz="800"/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7" y="2587430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7" y="4149204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7" y="2681912"/>
            <a:ext cx="3840858" cy="769441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Titel Präsentation, zwei-spaltig,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D82409-CEA6-F980-7C0D-B9C8F6B2C2E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863151" y="2272629"/>
            <a:ext cx="3840858" cy="15510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/>
              <a:t>Autor, Unternehmen // Times New Roman, 10 Pt., </a:t>
            </a:r>
            <a:r>
              <a:rPr lang="de-DE" err="1"/>
              <a:t>bold</a:t>
            </a:r>
            <a:r>
              <a:rPr lang="de-DE"/>
              <a:t>, kursiv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051A2-5AC8-997B-3FCA-2CD877C24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151" y="4324569"/>
            <a:ext cx="3840858" cy="154209"/>
          </a:xfrm>
          <a:prstGeom prst="rect">
            <a:avLst/>
          </a:prstGeom>
        </p:spPr>
        <p:txBody>
          <a:bodyPr/>
          <a:lstStyle>
            <a:lvl1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Veranstaltung, Datum // Arial, Regular, 10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14A4A5-E23F-12AD-FC56-6551D19D5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4700" y="3554413"/>
            <a:ext cx="3841356" cy="4925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Untertitel Beschreibung zweispaltig</a:t>
            </a:r>
          </a:p>
          <a:p>
            <a:pPr lvl="0"/>
            <a:r>
              <a:rPr lang="de-DE"/>
              <a:t>Arial, Regular, 15 Pt.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39143A9-4955-142F-CE2C-2874435F1CFB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9F5FFE-F550-AF45-1AB2-F1A3F3702C57}"/>
              </a:ext>
            </a:extLst>
          </p:cNvPr>
          <p:cNvGrpSpPr/>
          <p:nvPr userDrawn="1"/>
        </p:nvGrpSpPr>
        <p:grpSpPr>
          <a:xfrm>
            <a:off x="5732890" y="332998"/>
            <a:ext cx="3204473" cy="948018"/>
            <a:chOff x="5732890" y="332998"/>
            <a:chExt cx="3204473" cy="948018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EFBB6BCB-50AF-01A4-8F72-F5AAA059D3BA}"/>
                </a:ext>
              </a:extLst>
            </p:cNvPr>
            <p:cNvSpPr/>
            <p:nvPr userDrawn="1"/>
          </p:nvSpPr>
          <p:spPr>
            <a:xfrm>
              <a:off x="5732890" y="332998"/>
              <a:ext cx="3101063" cy="9480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 descr="Ein Bild, das Schrift, Text, Grafiken, Logo enthält.&#10;&#10;Automatisch generierte Beschreibung">
              <a:extLst>
                <a:ext uri="{FF2B5EF4-FFF2-40B4-BE49-F238E27FC236}">
                  <a16:creationId xmlns:a16="http://schemas.microsoft.com/office/drawing/2014/main" id="{FF7E1D3F-3161-379F-F5B3-EA44007058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06449" y="348900"/>
              <a:ext cx="1930914" cy="826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80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4B0E3-FA49-6EA5-0773-6FF3C8E70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238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Inhaltsangabe, Inhalt,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5D365B-BBCD-E427-9528-3CB43781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FD7A862-F07D-95A3-0420-3F840BCBC3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412" y="1419225"/>
            <a:ext cx="3945225" cy="33845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Inhalte der Präsentation</a:t>
            </a:r>
          </a:p>
          <a:p>
            <a:pPr lvl="0"/>
            <a:r>
              <a:rPr lang="de-DE"/>
              <a:t>Gliederung</a:t>
            </a:r>
          </a:p>
          <a:p>
            <a:pPr lvl="0"/>
            <a:r>
              <a:rPr lang="de-DE"/>
              <a:t>Arial Regular, 15 Pt.</a:t>
            </a:r>
          </a:p>
          <a:p>
            <a:pPr lvl="0"/>
            <a:r>
              <a:rPr lang="de-DE"/>
              <a:t>Zeilenabstand 19,5 Pt.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E3177EF-D7DB-BFB0-F1E9-314F134ED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19224"/>
            <a:ext cx="621323" cy="338454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1</a:t>
            </a:r>
          </a:p>
          <a:p>
            <a:pPr lvl="0"/>
            <a:r>
              <a:rPr lang="de-DE"/>
              <a:t>2</a:t>
            </a:r>
          </a:p>
          <a:p>
            <a:pPr lvl="0"/>
            <a:r>
              <a:rPr lang="de-DE"/>
              <a:t>3</a:t>
            </a:r>
          </a:p>
          <a:p>
            <a:pPr lvl="0"/>
            <a:r>
              <a:rPr lang="de-DE"/>
              <a:t>4</a:t>
            </a:r>
          </a:p>
          <a:p>
            <a:pPr lvl="0"/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95CE7FA9-2001-0779-4172-A894826F9FF5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7037-85DB-2FBB-8AAD-D21A3438344E}"/>
              </a:ext>
            </a:extLst>
          </p:cNvPr>
          <p:cNvSpPr>
            <a:spLocks noGrp="1" noChangeAspect="1"/>
          </p:cNvSpPr>
          <p:nvPr>
            <p:ph type="ftr" sz="quarter" idx="19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</p:spTree>
    <p:extLst>
      <p:ext uri="{BB962C8B-B14F-4D97-AF65-F5344CB8AC3E}">
        <p14:creationId xmlns:p14="http://schemas.microsoft.com/office/powerpoint/2010/main" val="306287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Headline, Fließtext/Aufzählung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F8FDEB-2E45-0010-B8BF-252B389D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7343EC7-D558-5867-D047-55AF09D43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3672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  <p:sp>
        <p:nvSpPr>
          <p:cNvPr id="9" name="Rechteck 15">
            <a:extLst>
              <a:ext uri="{FF2B5EF4-FFF2-40B4-BE49-F238E27FC236}">
                <a16:creationId xmlns:a16="http://schemas.microsoft.com/office/drawing/2014/main" id="{1F37FE57-BF95-7FA0-020D-B370A9FD811F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293EA8-9FAB-6F53-CA5D-883CAEB3E589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BA12612-7250-25B8-56B7-D05F271B35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7489825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94130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nhalt, oh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866CD3C1-47A0-FC08-CFF1-7A460FDA9835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DCA6-3208-BF33-3DCC-FE65B5233F38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6D7BAF-96D8-CB48-A0F5-CB7EFCF0E9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879475"/>
            <a:ext cx="8426450" cy="3924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74221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Headline, Fließ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6B17535-F6E8-FA53-7DC9-4C82E295A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879476"/>
            <a:ext cx="3842042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r>
              <a:rPr lang="de-DE"/>
              <a:t>Headline, Arial, </a:t>
            </a:r>
            <a:r>
              <a:rPr lang="de-DE" err="1"/>
              <a:t>Bold</a:t>
            </a:r>
            <a:r>
              <a:rPr lang="de-DE"/>
              <a:t>, 25</a:t>
            </a:r>
            <a:endParaRPr lang="en-US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AE0B0C4-FCB9-854C-0B18-75054D535D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363" y="879476"/>
            <a:ext cx="4211637" cy="39243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de-DE"/>
              <a:t>Bild hier einfügen</a:t>
            </a:r>
          </a:p>
        </p:txBody>
      </p:sp>
      <p:sp>
        <p:nvSpPr>
          <p:cNvPr id="5" name="Rechteck 15">
            <a:extLst>
              <a:ext uri="{FF2B5EF4-FFF2-40B4-BE49-F238E27FC236}">
                <a16:creationId xmlns:a16="http://schemas.microsoft.com/office/drawing/2014/main" id="{BC23F8CA-C2F0-BBF4-4546-1231295F8C96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FF6675-C05E-82F0-4CE7-B4C6387058E2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488089D-850D-05C5-4AC7-9E9714EE17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6" y="1425101"/>
            <a:ext cx="3842042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09428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elfolie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>
            <a:lvl1pPr>
              <a:defRPr sz="800"/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7" y="2587430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7" y="4149204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7" y="2681912"/>
            <a:ext cx="3840858" cy="769441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Titel Präsentation, zwei-spaltig,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D82409-CEA6-F980-7C0D-B9C8F6B2C2E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863151" y="2272629"/>
            <a:ext cx="3840858" cy="15510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ts val="1300"/>
              </a:lnSpc>
              <a:defRPr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/>
              <a:t>Autor, Unternehmen // Times New Roman, 10 Pt., </a:t>
            </a:r>
            <a:r>
              <a:rPr lang="de-DE" err="1"/>
              <a:t>bold</a:t>
            </a:r>
            <a:r>
              <a:rPr lang="de-DE"/>
              <a:t>, kursiv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051A2-5AC8-997B-3FCA-2CD877C24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151" y="4324569"/>
            <a:ext cx="3840858" cy="154209"/>
          </a:xfrm>
          <a:prstGeom prst="rect">
            <a:avLst/>
          </a:prstGeom>
        </p:spPr>
        <p:txBody>
          <a:bodyPr/>
          <a:lstStyle>
            <a:lvl1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Veranstaltung, Datum // Arial, Regular, 10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14A4A5-E23F-12AD-FC56-6551D19D5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4700" y="3554413"/>
            <a:ext cx="3841356" cy="4925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Untertitel Beschreibung zweispaltig</a:t>
            </a:r>
          </a:p>
          <a:p>
            <a:pPr lvl="0"/>
            <a:r>
              <a:rPr lang="de-DE"/>
              <a:t>Arial, Regular, 15 Pt.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39143A9-4955-142F-CE2C-2874435F1CFB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1F7D308-739D-772B-F24B-7C530A7CBE78}"/>
              </a:ext>
            </a:extLst>
          </p:cNvPr>
          <p:cNvSpPr/>
          <p:nvPr userDrawn="1"/>
        </p:nvSpPr>
        <p:spPr>
          <a:xfrm>
            <a:off x="5732890" y="332998"/>
            <a:ext cx="3101063" cy="9480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A25BF6FA-B9E1-DA93-CCFB-CB800ACEE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9" y="348900"/>
            <a:ext cx="1930914" cy="8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76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_Headline, Fließtext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hteck 15">
            <a:extLst>
              <a:ext uri="{FF2B5EF4-FFF2-40B4-BE49-F238E27FC236}">
                <a16:creationId xmlns:a16="http://schemas.microsoft.com/office/drawing/2014/main" id="{DDACBC45-FCEF-C5E0-9153-8844C75DBD6D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62F0D-86FC-6AFC-276A-0B7DB29BD707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3A68897-4A70-E1B7-1C2F-FBD48C00F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879476"/>
            <a:ext cx="3842042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r>
              <a:rPr lang="de-DE"/>
              <a:t>Headline, Arial, </a:t>
            </a:r>
            <a:r>
              <a:rPr lang="de-DE" err="1"/>
              <a:t>Bold</a:t>
            </a:r>
            <a:r>
              <a:rPr lang="de-DE"/>
              <a:t>, 25</a:t>
            </a:r>
            <a:endParaRPr lang="en-US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2BA1A47-A509-C8A7-8691-3050F7CC5A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C3A0085-B1CE-4BF7-8015-6C818AB358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32363" y="879477"/>
            <a:ext cx="3852861" cy="392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07579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Headline, 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C0A93CCD-38AB-A4B9-0973-4D612B32C266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3BD0-E94D-1F22-EFDF-BE328204B86A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AE7C3DB-2767-F3E9-7D41-66770589C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879476"/>
            <a:ext cx="3842042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r>
              <a:rPr lang="de-DE"/>
              <a:t>Headline, Arial, </a:t>
            </a:r>
            <a:r>
              <a:rPr lang="de-DE" err="1"/>
              <a:t>Bold</a:t>
            </a:r>
            <a:r>
              <a:rPr lang="de-DE"/>
              <a:t>, 25</a:t>
            </a:r>
            <a:endParaRPr lang="en-US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85F662F2-F1CF-4F69-E801-1C76E14D1D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64EE875-75D7-9DE5-3C30-821773FB49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1799" y="1425101"/>
            <a:ext cx="3809980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403682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B1C7CF60-9F48-91BE-8BEF-FA44C9F9EF7F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DE1D-F3C6-DEAC-9FED-A32F97E6D6CD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5898CE-DF12-E064-C3FC-3402076A0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3672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</p:spTree>
    <p:extLst>
      <p:ext uri="{BB962C8B-B14F-4D97-AF65-F5344CB8AC3E}">
        <p14:creationId xmlns:p14="http://schemas.microsoft.com/office/powerpoint/2010/main" val="41504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line, Highl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673EB71-4179-1889-542A-A04B06C0F3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8452" y="1422078"/>
            <a:ext cx="3945226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&amp; darf gerne sparsam eingesetzt werden.RGB160/55/115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193D9-8A4A-996D-F1F1-50D343D86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452" y="2138833"/>
            <a:ext cx="3946773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BB9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Akzent-Farbe, </a:t>
            </a:r>
            <a:br>
              <a:rPr lang="de-DE"/>
            </a:br>
            <a:r>
              <a:rPr lang="de-DE"/>
              <a:t>RGB 75/185/230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F1678A5-7BF8-359F-18D3-4ABD337466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452" y="2894484"/>
            <a:ext cx="3946773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ABE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</a:t>
            </a:r>
            <a:br>
              <a:rPr lang="de-DE"/>
            </a:br>
            <a:r>
              <a:rPr lang="de-DE"/>
              <a:t>RGB 250/190/65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38D016-7912-CA8D-841C-3341D704B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452" y="3654103"/>
            <a:ext cx="3945226" cy="6099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AA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Dies ist eine Akzent-Farbe </a:t>
            </a:r>
            <a:br>
              <a:rPr lang="de-DE"/>
            </a:br>
            <a:r>
              <a:rPr lang="de-DE"/>
              <a:t>RGB 0/170/130</a:t>
            </a:r>
          </a:p>
        </p:txBody>
      </p:sp>
      <p:sp>
        <p:nvSpPr>
          <p:cNvPr id="11" name="Rechteck 15">
            <a:extLst>
              <a:ext uri="{FF2B5EF4-FFF2-40B4-BE49-F238E27FC236}">
                <a16:creationId xmlns:a16="http://schemas.microsoft.com/office/drawing/2014/main" id="{62ADB88D-2034-C5E2-FA4F-C4E6E001DA3E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922318-875D-B9FE-BDE6-0F71021073BF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90594D1-14BF-5A03-4F93-EF6C03FC9B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620BF8-3813-8740-2B31-2D072B8FF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3672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</p:spTree>
    <p:extLst>
      <p:ext uri="{BB962C8B-B14F-4D97-AF65-F5344CB8AC3E}">
        <p14:creationId xmlns:p14="http://schemas.microsoft.com/office/powerpoint/2010/main" val="180179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nksagung, Autor,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9" y="1958780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9" y="3370777"/>
            <a:ext cx="3840857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8" y="2053262"/>
            <a:ext cx="3840857" cy="1154162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Vielen Dank </a:t>
            </a:r>
            <a:br>
              <a:rPr lang="de-DE"/>
            </a:br>
            <a:r>
              <a:rPr lang="de-DE"/>
              <a:t>für Ihre </a:t>
            </a:r>
            <a:br>
              <a:rPr lang="de-DE"/>
            </a:br>
            <a:r>
              <a:rPr lang="de-DE"/>
              <a:t>Aufmerksamkeit.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051A2-5AC8-997B-3FCA-2CD877C24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151" y="3534131"/>
            <a:ext cx="3840857" cy="1269644"/>
          </a:xfrm>
          <a:prstGeom prst="rect">
            <a:avLst/>
          </a:prstGeom>
        </p:spPr>
        <p:txBody>
          <a:bodyPr/>
          <a:lstStyle>
            <a:lvl1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00"/>
              </a:lnSpc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Autor, Unternehmen, </a:t>
            </a:r>
            <a:br>
              <a:rPr lang="de-DE"/>
            </a:br>
            <a:r>
              <a:rPr lang="de-DE"/>
              <a:t>Adresse, Kontaktdaten</a:t>
            </a:r>
            <a:br>
              <a:rPr lang="de-DE"/>
            </a:br>
            <a:r>
              <a:rPr lang="de-DE"/>
              <a:t>Arial, Regular, 10 Pt.</a:t>
            </a:r>
            <a:br>
              <a:rPr lang="de-DE"/>
            </a:br>
            <a:r>
              <a:rPr lang="de-DE"/>
              <a:t>Zeilenabstand 13 Pt.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7181B30E-CCAC-E4CA-5AE3-8D8C2B4D6B9F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E90A5-DF64-D1A5-6229-2B9DB739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825" y="4906640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rgbClr val="0036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26C3F37-EB43-8A42-E00F-A1464AFFF6E5}"/>
              </a:ext>
            </a:extLst>
          </p:cNvPr>
          <p:cNvGrpSpPr/>
          <p:nvPr userDrawn="1"/>
        </p:nvGrpSpPr>
        <p:grpSpPr>
          <a:xfrm>
            <a:off x="5732890" y="332998"/>
            <a:ext cx="3204473" cy="948018"/>
            <a:chOff x="5732890" y="332998"/>
            <a:chExt cx="3204473" cy="948018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8C8DDEF-C922-8AAB-63E7-F73796B780E8}"/>
                </a:ext>
              </a:extLst>
            </p:cNvPr>
            <p:cNvSpPr/>
            <p:nvPr userDrawn="1"/>
          </p:nvSpPr>
          <p:spPr>
            <a:xfrm>
              <a:off x="5732890" y="332998"/>
              <a:ext cx="3101063" cy="9480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 descr="Ein Bild, das Schrift, Text, Grafiken, Logo enthält.&#10;&#10;Automatisch generierte Beschreibung">
              <a:extLst>
                <a:ext uri="{FF2B5EF4-FFF2-40B4-BE49-F238E27FC236}">
                  <a16:creationId xmlns:a16="http://schemas.microsoft.com/office/drawing/2014/main" id="{67F2B5C3-51B1-8B8F-048D-37590F486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06449" y="348900"/>
              <a:ext cx="1930914" cy="826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48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ufruf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>
            <a:lvl1pPr>
              <a:defRPr sz="800"/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3B89F7-DB20-D932-B67E-B1D6D4E72AE3}"/>
              </a:ext>
            </a:extLst>
          </p:cNvPr>
          <p:cNvCxnSpPr>
            <a:cxnSpLocks/>
          </p:cNvCxnSpPr>
          <p:nvPr userDrawn="1"/>
        </p:nvCxnSpPr>
        <p:spPr>
          <a:xfrm>
            <a:off x="4944367" y="2587430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BC32E1A-1FD5-47B7-2BCD-F063D924383F}"/>
              </a:ext>
            </a:extLst>
          </p:cNvPr>
          <p:cNvCxnSpPr>
            <a:cxnSpLocks/>
          </p:cNvCxnSpPr>
          <p:nvPr userDrawn="1"/>
        </p:nvCxnSpPr>
        <p:spPr>
          <a:xfrm>
            <a:off x="4944367" y="4149204"/>
            <a:ext cx="3840858" cy="0"/>
          </a:xfrm>
          <a:prstGeom prst="line">
            <a:avLst/>
          </a:prstGeom>
          <a:ln w="9525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>
            <a:extLst>
              <a:ext uri="{FF2B5EF4-FFF2-40B4-BE49-F238E27FC236}">
                <a16:creationId xmlns:a16="http://schemas.microsoft.com/office/drawing/2014/main" id="{4C5C3518-C6F9-BAEA-1E1A-C2EF9648F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367" y="2681912"/>
            <a:ext cx="3840858" cy="769441"/>
          </a:xfrm>
        </p:spPr>
        <p:txBody>
          <a:bodyPr/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pPr lvl="0"/>
            <a:r>
              <a:rPr lang="de-DE"/>
              <a:t>Besuchen Sie </a:t>
            </a:r>
            <a:br>
              <a:rPr lang="de-DE"/>
            </a:br>
            <a:r>
              <a:rPr lang="de-DE"/>
              <a:t>unsere Webseite!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14A4A5-E23F-12AD-FC56-6551D19D5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0208" y="3554413"/>
            <a:ext cx="3841356" cy="492571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www.aktuar.de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39143A9-4955-142F-CE2C-2874435F1CFB}"/>
              </a:ext>
            </a:extLst>
          </p:cNvPr>
          <p:cNvSpPr/>
          <p:nvPr userDrawn="1"/>
        </p:nvSpPr>
        <p:spPr>
          <a:xfrm>
            <a:off x="-12600" y="0"/>
            <a:ext cx="4585502" cy="5143500"/>
          </a:xfrm>
          <a:custGeom>
            <a:avLst/>
            <a:gdLst>
              <a:gd name="connsiteX0" fmla="*/ 0 w 5145816"/>
              <a:gd name="connsiteY0" fmla="*/ 0 h 5145816"/>
              <a:gd name="connsiteX1" fmla="*/ 514581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5145816"/>
              <a:gd name="connsiteY0" fmla="*/ 0 h 5145816"/>
              <a:gd name="connsiteX1" fmla="*/ 4592096 w 5145816"/>
              <a:gd name="connsiteY1" fmla="*/ 0 h 5145816"/>
              <a:gd name="connsiteX2" fmla="*/ 5145816 w 5145816"/>
              <a:gd name="connsiteY2" fmla="*/ 5145816 h 5145816"/>
              <a:gd name="connsiteX3" fmla="*/ 0 w 5145816"/>
              <a:gd name="connsiteY3" fmla="*/ 5145816 h 5145816"/>
              <a:gd name="connsiteX4" fmla="*/ 0 w 514581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12829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204701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45816"/>
              <a:gd name="connsiteX1" fmla="*/ 4592096 w 4592096"/>
              <a:gd name="connsiteY1" fmla="*/ 0 h 5145816"/>
              <a:gd name="connsiteX2" fmla="*/ 1787936 w 4592096"/>
              <a:gd name="connsiteY2" fmla="*/ 5145816 h 5145816"/>
              <a:gd name="connsiteX3" fmla="*/ 0 w 4592096"/>
              <a:gd name="connsiteY3" fmla="*/ 5145816 h 5145816"/>
              <a:gd name="connsiteX4" fmla="*/ 0 w 4592096"/>
              <a:gd name="connsiteY4" fmla="*/ 0 h 514581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2669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  <a:gd name="connsiteX0" fmla="*/ 0 w 4592096"/>
              <a:gd name="connsiteY0" fmla="*/ 0 h 5150896"/>
              <a:gd name="connsiteX1" fmla="*/ 4592096 w 4592096"/>
              <a:gd name="connsiteY1" fmla="*/ 0 h 5150896"/>
              <a:gd name="connsiteX2" fmla="*/ 2031776 w 4592096"/>
              <a:gd name="connsiteY2" fmla="*/ 5150896 h 5150896"/>
              <a:gd name="connsiteX3" fmla="*/ 0 w 4592096"/>
              <a:gd name="connsiteY3" fmla="*/ 5145816 h 5150896"/>
              <a:gd name="connsiteX4" fmla="*/ 0 w 4592096"/>
              <a:gd name="connsiteY4" fmla="*/ 0 h 515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096" h="5150896">
                <a:moveTo>
                  <a:pt x="0" y="0"/>
                </a:moveTo>
                <a:lnTo>
                  <a:pt x="4592096" y="0"/>
                </a:lnTo>
                <a:lnTo>
                  <a:pt x="2031776" y="5150896"/>
                </a:lnTo>
                <a:lnTo>
                  <a:pt x="0" y="51458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E02B3FD-34E4-BEFB-716D-2E1C653F5606}"/>
              </a:ext>
            </a:extLst>
          </p:cNvPr>
          <p:cNvGrpSpPr/>
          <p:nvPr userDrawn="1"/>
        </p:nvGrpSpPr>
        <p:grpSpPr>
          <a:xfrm>
            <a:off x="5732890" y="332998"/>
            <a:ext cx="3204473" cy="948018"/>
            <a:chOff x="5732890" y="332998"/>
            <a:chExt cx="3204473" cy="948018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4539D1BF-83F0-AB17-8C8E-ABF276D74F51}"/>
                </a:ext>
              </a:extLst>
            </p:cNvPr>
            <p:cNvSpPr/>
            <p:nvPr userDrawn="1"/>
          </p:nvSpPr>
          <p:spPr>
            <a:xfrm>
              <a:off x="5732890" y="332998"/>
              <a:ext cx="3101063" cy="9480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 descr="Ein Bild, das Schrift, Text, Grafiken, Logo enthält.&#10;&#10;Automatisch generierte Beschreibung">
              <a:extLst>
                <a:ext uri="{FF2B5EF4-FFF2-40B4-BE49-F238E27FC236}">
                  <a16:creationId xmlns:a16="http://schemas.microsoft.com/office/drawing/2014/main" id="{AC05BC39-689C-A79B-A05B-25458C20A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06449" y="348900"/>
              <a:ext cx="1930914" cy="826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517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4B0E3-FA49-6EA5-0773-6FF3C8E70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238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Inhaltsangabe, Inhalt,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5D365B-BBCD-E427-9528-3CB43781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FD7A862-F07D-95A3-0420-3F840BCBC3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412" y="1419225"/>
            <a:ext cx="3945225" cy="33845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Inhalte der Präsentation</a:t>
            </a:r>
          </a:p>
          <a:p>
            <a:pPr lvl="0"/>
            <a:r>
              <a:rPr lang="de-DE"/>
              <a:t>Gliederung</a:t>
            </a:r>
          </a:p>
          <a:p>
            <a:pPr lvl="0"/>
            <a:r>
              <a:rPr lang="de-DE"/>
              <a:t>Arial Regular, 15 Pt.</a:t>
            </a:r>
          </a:p>
          <a:p>
            <a:pPr lvl="0"/>
            <a:r>
              <a:rPr lang="de-DE"/>
              <a:t>Zeilenabstand 19,5 Pt.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E3177EF-D7DB-BFB0-F1E9-314F134ED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19224"/>
            <a:ext cx="522514" cy="338454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1</a:t>
            </a:r>
          </a:p>
          <a:p>
            <a:pPr lvl="0"/>
            <a:r>
              <a:rPr lang="de-DE"/>
              <a:t>2</a:t>
            </a:r>
          </a:p>
          <a:p>
            <a:pPr lvl="0"/>
            <a:r>
              <a:rPr lang="de-DE"/>
              <a:t>3</a:t>
            </a:r>
          </a:p>
          <a:p>
            <a:pPr lvl="0"/>
            <a:r>
              <a:rPr lang="de-DE"/>
              <a:t>4</a:t>
            </a:r>
          </a:p>
          <a:p>
            <a:pPr lvl="0"/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95CE7FA9-2001-0779-4172-A894826F9FF5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7037-85DB-2FBB-8AAD-D21A3438344E}"/>
              </a:ext>
            </a:extLst>
          </p:cNvPr>
          <p:cNvSpPr>
            <a:spLocks noGrp="1" noChangeAspect="1"/>
          </p:cNvSpPr>
          <p:nvPr>
            <p:ph type="ftr" sz="quarter" idx="19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</p:spTree>
    <p:extLst>
      <p:ext uri="{BB962C8B-B14F-4D97-AF65-F5344CB8AC3E}">
        <p14:creationId xmlns:p14="http://schemas.microsoft.com/office/powerpoint/2010/main" val="56669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Headline, Fließtext/Aufzählung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F8FDEB-2E45-0010-B8BF-252B389D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7343EC7-D558-5867-D047-55AF09D43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9" y="879475"/>
            <a:ext cx="7481661" cy="33672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</a:p>
        </p:txBody>
      </p:sp>
      <p:sp>
        <p:nvSpPr>
          <p:cNvPr id="9" name="Rechteck 15">
            <a:extLst>
              <a:ext uri="{FF2B5EF4-FFF2-40B4-BE49-F238E27FC236}">
                <a16:creationId xmlns:a16="http://schemas.microsoft.com/office/drawing/2014/main" id="{1F37FE57-BF95-7FA0-020D-B370A9FD811F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293EA8-9FAB-6F53-CA5D-883CAEB3E589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BA12612-7250-25B8-56B7-D05F271B35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7489825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419449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nhalt, oh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866CD3C1-47A0-FC08-CFF1-7A460FDA9835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DCA6-3208-BF33-3DCC-FE65B5233F38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6D7BAF-96D8-CB48-A0F5-CB7EFCF0E9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879475"/>
            <a:ext cx="8426450" cy="3924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03674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Headline, Fließ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6B17535-F6E8-FA53-7DC9-4C82E295A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879476"/>
            <a:ext cx="3842042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r>
              <a:rPr lang="de-DE"/>
              <a:t>Headline, Arial, </a:t>
            </a:r>
            <a:r>
              <a:rPr lang="de-DE" err="1"/>
              <a:t>Bold</a:t>
            </a:r>
            <a:r>
              <a:rPr lang="de-DE"/>
              <a:t>, 25</a:t>
            </a:r>
            <a:endParaRPr lang="en-US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AE0B0C4-FCB9-854C-0B18-75054D535D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363" y="879476"/>
            <a:ext cx="4211637" cy="39243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de-DE"/>
              <a:t>Bild hier einfügen</a:t>
            </a:r>
          </a:p>
        </p:txBody>
      </p:sp>
      <p:sp>
        <p:nvSpPr>
          <p:cNvPr id="5" name="Rechteck 15">
            <a:extLst>
              <a:ext uri="{FF2B5EF4-FFF2-40B4-BE49-F238E27FC236}">
                <a16:creationId xmlns:a16="http://schemas.microsoft.com/office/drawing/2014/main" id="{BC23F8CA-C2F0-BBF4-4546-1231295F8C96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FF6675-C05E-82F0-4CE7-B4C6387058E2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488089D-850D-05C5-4AC7-9E9714EE17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6" y="1425101"/>
            <a:ext cx="3842042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146157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_Headline, Fließtext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hteck 15">
            <a:extLst>
              <a:ext uri="{FF2B5EF4-FFF2-40B4-BE49-F238E27FC236}">
                <a16:creationId xmlns:a16="http://schemas.microsoft.com/office/drawing/2014/main" id="{DDACBC45-FCEF-C5E0-9153-8844C75DBD6D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62F0D-86FC-6AFC-276A-0B7DB29BD707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3A68897-4A70-E1B7-1C2F-FBD48C00F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879476"/>
            <a:ext cx="3842042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r>
              <a:rPr lang="de-DE"/>
              <a:t>Headline, Arial, </a:t>
            </a:r>
            <a:r>
              <a:rPr lang="de-DE" err="1"/>
              <a:t>Bold</a:t>
            </a:r>
            <a:r>
              <a:rPr lang="de-DE"/>
              <a:t>, 25</a:t>
            </a:r>
            <a:endParaRPr lang="en-US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2BA1A47-A509-C8A7-8691-3050F7CC5A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C3A0085-B1CE-4BF7-8015-6C818AB358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32363" y="879477"/>
            <a:ext cx="3852861" cy="392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1845375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Headline, 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C0A93CCD-38AB-A4B9-0973-4D612B32C266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3BD0-E94D-1F22-EFDF-BE328204B86A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AE7C3DB-2767-F3E9-7D41-66770589C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879476"/>
            <a:ext cx="3842042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000"/>
              </a:lnSpc>
              <a:defRPr sz="2500">
                <a:solidFill>
                  <a:srgbClr val="0050A0"/>
                </a:solidFill>
              </a:defRPr>
            </a:lvl1pPr>
          </a:lstStyle>
          <a:p>
            <a:r>
              <a:rPr lang="de-DE"/>
              <a:t>Headline, Arial, </a:t>
            </a:r>
            <a:r>
              <a:rPr lang="de-DE" err="1"/>
              <a:t>Bold</a:t>
            </a:r>
            <a:r>
              <a:rPr lang="de-DE"/>
              <a:t>, 25</a:t>
            </a:r>
            <a:endParaRPr lang="en-US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85F662F2-F1CF-4F69-E801-1C76E14D1D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425101"/>
            <a:ext cx="3852863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64EE875-75D7-9DE5-3C30-821773FB49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1799" y="1425101"/>
            <a:ext cx="3809980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Fließtext, Aufzählung o. Inhalt einfügen // Arial 15 Pt., Zeilenabstand 19,5 Pt.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122806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‹#›</a:t>
            </a:fld>
            <a:endParaRPr lang="de-DE"/>
          </a:p>
        </p:txBody>
      </p:sp>
      <p:sp>
        <p:nvSpPr>
          <p:cNvPr id="3" name="Rechteck 15">
            <a:extLst>
              <a:ext uri="{FF2B5EF4-FFF2-40B4-BE49-F238E27FC236}">
                <a16:creationId xmlns:a16="http://schemas.microsoft.com/office/drawing/2014/main" id="{B1C7CF60-9F48-91BE-8BEF-FA44C9F9EF7F}"/>
              </a:ext>
            </a:extLst>
          </p:cNvPr>
          <p:cNvSpPr>
            <a:spLocks noChangeAspect="1"/>
          </p:cNvSpPr>
          <p:nvPr userDrawn="1"/>
        </p:nvSpPr>
        <p:spPr>
          <a:xfrm>
            <a:off x="-104172" y="339727"/>
            <a:ext cx="4844005" cy="325587"/>
          </a:xfrm>
          <a:custGeom>
            <a:avLst/>
            <a:gdLst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572001 w 4572001"/>
              <a:gd name="connsiteY2" fmla="*/ 21600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81501 w 4572001"/>
              <a:gd name="connsiteY2" fmla="*/ 209650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577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70401 w 4572001"/>
              <a:gd name="connsiteY2" fmla="*/ 212825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8215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6029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347994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6000"/>
              <a:gd name="connsiteX1" fmla="*/ 4572001 w 4572001"/>
              <a:gd name="connsiteY1" fmla="*/ 0 h 216000"/>
              <a:gd name="connsiteX2" fmla="*/ 4463843 w 4572001"/>
              <a:gd name="connsiteY2" fmla="*/ 215011 h 216000"/>
              <a:gd name="connsiteX3" fmla="*/ 0 w 4572001"/>
              <a:gd name="connsiteY3" fmla="*/ 216000 h 216000"/>
              <a:gd name="connsiteX4" fmla="*/ 0 w 4572001"/>
              <a:gd name="connsiteY4" fmla="*/ 0 h 216000"/>
              <a:gd name="connsiteX0" fmla="*/ 0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0 w 4572001"/>
              <a:gd name="connsiteY4" fmla="*/ 0 h 215011"/>
              <a:gd name="connsiteX0" fmla="*/ 1694495 w 4572001"/>
              <a:gd name="connsiteY0" fmla="*/ 0 h 215011"/>
              <a:gd name="connsiteX1" fmla="*/ 4572001 w 4572001"/>
              <a:gd name="connsiteY1" fmla="*/ 0 h 215011"/>
              <a:gd name="connsiteX2" fmla="*/ 4463843 w 4572001"/>
              <a:gd name="connsiteY2" fmla="*/ 215011 h 215011"/>
              <a:gd name="connsiteX3" fmla="*/ 0 w 4572001"/>
              <a:gd name="connsiteY3" fmla="*/ 213814 h 215011"/>
              <a:gd name="connsiteX4" fmla="*/ 1694495 w 4572001"/>
              <a:gd name="connsiteY4" fmla="*/ 0 h 215011"/>
              <a:gd name="connsiteX0" fmla="*/ 0 w 2877506"/>
              <a:gd name="connsiteY0" fmla="*/ 0 h 215011"/>
              <a:gd name="connsiteX1" fmla="*/ 2877506 w 2877506"/>
              <a:gd name="connsiteY1" fmla="*/ 0 h 215011"/>
              <a:gd name="connsiteX2" fmla="*/ 2769348 w 2877506"/>
              <a:gd name="connsiteY2" fmla="*/ 215011 h 215011"/>
              <a:gd name="connsiteX3" fmla="*/ 9467 w 2877506"/>
              <a:gd name="connsiteY3" fmla="*/ 204347 h 215011"/>
              <a:gd name="connsiteX4" fmla="*/ 0 w 2877506"/>
              <a:gd name="connsiteY4" fmla="*/ 0 h 215011"/>
              <a:gd name="connsiteX0" fmla="*/ 0 w 2877506"/>
              <a:gd name="connsiteY0" fmla="*/ 0 h 215276"/>
              <a:gd name="connsiteX1" fmla="*/ 2877506 w 2877506"/>
              <a:gd name="connsiteY1" fmla="*/ 0 h 215276"/>
              <a:gd name="connsiteX2" fmla="*/ 2769348 w 2877506"/>
              <a:gd name="connsiteY2" fmla="*/ 215011 h 215276"/>
              <a:gd name="connsiteX3" fmla="*/ 11653 w 2877506"/>
              <a:gd name="connsiteY3" fmla="*/ 215276 h 215276"/>
              <a:gd name="connsiteX4" fmla="*/ 0 w 2877506"/>
              <a:gd name="connsiteY4" fmla="*/ 0 h 215276"/>
              <a:gd name="connsiteX0" fmla="*/ 0 w 2866577"/>
              <a:gd name="connsiteY0" fmla="*/ 4372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4372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0 h 355169"/>
              <a:gd name="connsiteX1" fmla="*/ 2866577 w 2866577"/>
              <a:gd name="connsiteY1" fmla="*/ 139893 h 355169"/>
              <a:gd name="connsiteX2" fmla="*/ 2758419 w 2866577"/>
              <a:gd name="connsiteY2" fmla="*/ 354904 h 355169"/>
              <a:gd name="connsiteX3" fmla="*/ 724 w 2866577"/>
              <a:gd name="connsiteY3" fmla="*/ 355169 h 355169"/>
              <a:gd name="connsiteX4" fmla="*/ 0 w 2866577"/>
              <a:gd name="connsiteY4" fmla="*/ 0 h 355169"/>
              <a:gd name="connsiteX0" fmla="*/ 0 w 2866577"/>
              <a:gd name="connsiteY0" fmla="*/ 2186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2186 h 215276"/>
              <a:gd name="connsiteX0" fmla="*/ 1483 w 2865874"/>
              <a:gd name="connsiteY0" fmla="*/ 0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0 h 215276"/>
              <a:gd name="connsiteX0" fmla="*/ 0 w 2868763"/>
              <a:gd name="connsiteY0" fmla="*/ 4372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4372 h 215276"/>
              <a:gd name="connsiteX0" fmla="*/ 1483 w 2865874"/>
              <a:gd name="connsiteY0" fmla="*/ 6557 h 215276"/>
              <a:gd name="connsiteX1" fmla="*/ 2865874 w 2865874"/>
              <a:gd name="connsiteY1" fmla="*/ 0 h 215276"/>
              <a:gd name="connsiteX2" fmla="*/ 2757716 w 2865874"/>
              <a:gd name="connsiteY2" fmla="*/ 215011 h 215276"/>
              <a:gd name="connsiteX3" fmla="*/ 21 w 2865874"/>
              <a:gd name="connsiteY3" fmla="*/ 215276 h 215276"/>
              <a:gd name="connsiteX4" fmla="*/ 1483 w 2865874"/>
              <a:gd name="connsiteY4" fmla="*/ 6557 h 215276"/>
              <a:gd name="connsiteX0" fmla="*/ 0 w 2868763"/>
              <a:gd name="connsiteY0" fmla="*/ 0 h 219648"/>
              <a:gd name="connsiteX1" fmla="*/ 2868763 w 2868763"/>
              <a:gd name="connsiteY1" fmla="*/ 4372 h 219648"/>
              <a:gd name="connsiteX2" fmla="*/ 2760605 w 2868763"/>
              <a:gd name="connsiteY2" fmla="*/ 219383 h 219648"/>
              <a:gd name="connsiteX3" fmla="*/ 2910 w 2868763"/>
              <a:gd name="connsiteY3" fmla="*/ 219648 h 219648"/>
              <a:gd name="connsiteX4" fmla="*/ 0 w 2868763"/>
              <a:gd name="connsiteY4" fmla="*/ 0 h 219648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23321 w 2892084"/>
              <a:gd name="connsiteY0" fmla="*/ 2186 h 215276"/>
              <a:gd name="connsiteX1" fmla="*/ 2892084 w 2892084"/>
              <a:gd name="connsiteY1" fmla="*/ 0 h 215276"/>
              <a:gd name="connsiteX2" fmla="*/ 2783926 w 2892084"/>
              <a:gd name="connsiteY2" fmla="*/ 215011 h 215276"/>
              <a:gd name="connsiteX3" fmla="*/ 1 w 2892084"/>
              <a:gd name="connsiteY3" fmla="*/ 215276 h 215276"/>
              <a:gd name="connsiteX4" fmla="*/ 23321 w 2892084"/>
              <a:gd name="connsiteY4" fmla="*/ 2186 h 215276"/>
              <a:gd name="connsiteX0" fmla="*/ 0 w 2868763"/>
              <a:gd name="connsiteY0" fmla="*/ 2186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6 h 215276"/>
              <a:gd name="connsiteX0" fmla="*/ 0 w 2866577"/>
              <a:gd name="connsiteY0" fmla="*/ 6557 h 215276"/>
              <a:gd name="connsiteX1" fmla="*/ 2866577 w 2866577"/>
              <a:gd name="connsiteY1" fmla="*/ 0 h 215276"/>
              <a:gd name="connsiteX2" fmla="*/ 2758419 w 2866577"/>
              <a:gd name="connsiteY2" fmla="*/ 215011 h 215276"/>
              <a:gd name="connsiteX3" fmla="*/ 724 w 2866577"/>
              <a:gd name="connsiteY3" fmla="*/ 215276 h 215276"/>
              <a:gd name="connsiteX4" fmla="*/ 0 w 2866577"/>
              <a:gd name="connsiteY4" fmla="*/ 6557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68763"/>
              <a:gd name="connsiteY0" fmla="*/ 2185 h 215276"/>
              <a:gd name="connsiteX1" fmla="*/ 2868763 w 2868763"/>
              <a:gd name="connsiteY1" fmla="*/ 0 h 215276"/>
              <a:gd name="connsiteX2" fmla="*/ 2760605 w 2868763"/>
              <a:gd name="connsiteY2" fmla="*/ 215011 h 215276"/>
              <a:gd name="connsiteX3" fmla="*/ 2910 w 2868763"/>
              <a:gd name="connsiteY3" fmla="*/ 215276 h 215276"/>
              <a:gd name="connsiteX4" fmla="*/ 0 w 2868763"/>
              <a:gd name="connsiteY4" fmla="*/ 2185 h 215276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73135"/>
              <a:gd name="connsiteY0" fmla="*/ 0 h 243693"/>
              <a:gd name="connsiteX1" fmla="*/ 2873135 w 2873135"/>
              <a:gd name="connsiteY1" fmla="*/ 28417 h 243693"/>
              <a:gd name="connsiteX2" fmla="*/ 2764977 w 2873135"/>
              <a:gd name="connsiteY2" fmla="*/ 243428 h 243693"/>
              <a:gd name="connsiteX3" fmla="*/ 7282 w 2873135"/>
              <a:gd name="connsiteY3" fmla="*/ 243693 h 243693"/>
              <a:gd name="connsiteX4" fmla="*/ 0 w 2873135"/>
              <a:gd name="connsiteY4" fmla="*/ 0 h 243693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2866578"/>
              <a:gd name="connsiteY0" fmla="*/ 0 h 215277"/>
              <a:gd name="connsiteX1" fmla="*/ 2866578 w 2866578"/>
              <a:gd name="connsiteY1" fmla="*/ 1 h 215277"/>
              <a:gd name="connsiteX2" fmla="*/ 2758420 w 2866578"/>
              <a:gd name="connsiteY2" fmla="*/ 215012 h 215277"/>
              <a:gd name="connsiteX3" fmla="*/ 725 w 2866578"/>
              <a:gd name="connsiteY3" fmla="*/ 215277 h 215277"/>
              <a:gd name="connsiteX4" fmla="*/ 0 w 2866578"/>
              <a:gd name="connsiteY4" fmla="*/ 0 h 215277"/>
              <a:gd name="connsiteX0" fmla="*/ 0 w 4201922"/>
              <a:gd name="connsiteY0" fmla="*/ 4768 h 215276"/>
              <a:gd name="connsiteX1" fmla="*/ 4201922 w 4201922"/>
              <a:gd name="connsiteY1" fmla="*/ 0 h 215276"/>
              <a:gd name="connsiteX2" fmla="*/ 4093764 w 4201922"/>
              <a:gd name="connsiteY2" fmla="*/ 215011 h 215276"/>
              <a:gd name="connsiteX3" fmla="*/ 1336069 w 4201922"/>
              <a:gd name="connsiteY3" fmla="*/ 215276 h 215276"/>
              <a:gd name="connsiteX4" fmla="*/ 0 w 4201922"/>
              <a:gd name="connsiteY4" fmla="*/ 4768 h 215276"/>
              <a:gd name="connsiteX0" fmla="*/ 0 w 4201922"/>
              <a:gd name="connsiteY0" fmla="*/ 4768 h 215011"/>
              <a:gd name="connsiteX1" fmla="*/ 4201922 w 4201922"/>
              <a:gd name="connsiteY1" fmla="*/ 0 h 215011"/>
              <a:gd name="connsiteX2" fmla="*/ 4093764 w 4201922"/>
              <a:gd name="connsiteY2" fmla="*/ 215011 h 215011"/>
              <a:gd name="connsiteX3" fmla="*/ 724 w 4201922"/>
              <a:gd name="connsiteY3" fmla="*/ 210506 h 215011"/>
              <a:gd name="connsiteX4" fmla="*/ 0 w 4201922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434711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4768 h 215011"/>
              <a:gd name="connsiteX1" fmla="*/ 4635909 w 4635909"/>
              <a:gd name="connsiteY1" fmla="*/ 0 h 215011"/>
              <a:gd name="connsiteX2" fmla="*/ 4527751 w 4635909"/>
              <a:gd name="connsiteY2" fmla="*/ 215011 h 215011"/>
              <a:gd name="connsiteX3" fmla="*/ 10263 w 4635909"/>
              <a:gd name="connsiteY3" fmla="*/ 210506 h 215011"/>
              <a:gd name="connsiteX4" fmla="*/ 0 w 4635909"/>
              <a:gd name="connsiteY4" fmla="*/ 4768 h 215011"/>
              <a:gd name="connsiteX0" fmla="*/ 0 w 4635909"/>
              <a:gd name="connsiteY0" fmla="*/ 0 h 215012"/>
              <a:gd name="connsiteX1" fmla="*/ 4635909 w 4635909"/>
              <a:gd name="connsiteY1" fmla="*/ 1 h 215012"/>
              <a:gd name="connsiteX2" fmla="*/ 4527751 w 4635909"/>
              <a:gd name="connsiteY2" fmla="*/ 215012 h 215012"/>
              <a:gd name="connsiteX3" fmla="*/ 10263 w 4635909"/>
              <a:gd name="connsiteY3" fmla="*/ 210507 h 215012"/>
              <a:gd name="connsiteX4" fmla="*/ 0 w 4635909"/>
              <a:gd name="connsiteY4" fmla="*/ 0 h 215012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31805 w 4639963"/>
              <a:gd name="connsiteY2" fmla="*/ 21501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4054 w 4639963"/>
              <a:gd name="connsiteY0" fmla="*/ 0 h 229583"/>
              <a:gd name="connsiteX1" fmla="*/ 4639963 w 4639963"/>
              <a:gd name="connsiteY1" fmla="*/ 1 h 229583"/>
              <a:gd name="connsiteX2" fmla="*/ 4527036 w 4639963"/>
              <a:gd name="connsiteY2" fmla="*/ 219782 h 229583"/>
              <a:gd name="connsiteX3" fmla="*/ 9 w 4639963"/>
              <a:gd name="connsiteY3" fmla="*/ 229583 h 229583"/>
              <a:gd name="connsiteX4" fmla="*/ 4054 w 4639963"/>
              <a:gd name="connsiteY4" fmla="*/ 0 h 229583"/>
              <a:gd name="connsiteX0" fmla="*/ 0 w 4635909"/>
              <a:gd name="connsiteY0" fmla="*/ 0 h 219782"/>
              <a:gd name="connsiteX1" fmla="*/ 4635909 w 4635909"/>
              <a:gd name="connsiteY1" fmla="*/ 1 h 219782"/>
              <a:gd name="connsiteX2" fmla="*/ 4522982 w 4635909"/>
              <a:gd name="connsiteY2" fmla="*/ 219782 h 219782"/>
              <a:gd name="connsiteX3" fmla="*/ 74645 w 4635909"/>
              <a:gd name="connsiteY3" fmla="*/ 188052 h 219782"/>
              <a:gd name="connsiteX4" fmla="*/ 0 w 4635909"/>
              <a:gd name="connsiteY4" fmla="*/ 0 h 219782"/>
              <a:gd name="connsiteX0" fmla="*/ 0 w 4635909"/>
              <a:gd name="connsiteY0" fmla="*/ 0 h 223025"/>
              <a:gd name="connsiteX1" fmla="*/ 4635909 w 4635909"/>
              <a:gd name="connsiteY1" fmla="*/ 1 h 223025"/>
              <a:gd name="connsiteX2" fmla="*/ 4522982 w 4635909"/>
              <a:gd name="connsiteY2" fmla="*/ 219782 h 223025"/>
              <a:gd name="connsiteX3" fmla="*/ 4699 w 4635909"/>
              <a:gd name="connsiteY3" fmla="*/ 223025 h 223025"/>
              <a:gd name="connsiteX4" fmla="*/ 0 w 4635909"/>
              <a:gd name="connsiteY4" fmla="*/ 0 h 223025"/>
              <a:gd name="connsiteX0" fmla="*/ 60877 w 4631211"/>
              <a:gd name="connsiteY0" fmla="*/ 45901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60877 w 4631211"/>
              <a:gd name="connsiteY4" fmla="*/ 45901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91479 w 4631211"/>
              <a:gd name="connsiteY0" fmla="*/ 61202 h 223024"/>
              <a:gd name="connsiteX1" fmla="*/ 4631211 w 4631211"/>
              <a:gd name="connsiteY1" fmla="*/ 0 h 223024"/>
              <a:gd name="connsiteX2" fmla="*/ 4518284 w 4631211"/>
              <a:gd name="connsiteY2" fmla="*/ 219781 h 223024"/>
              <a:gd name="connsiteX3" fmla="*/ 1 w 4631211"/>
              <a:gd name="connsiteY3" fmla="*/ 223024 h 223024"/>
              <a:gd name="connsiteX4" fmla="*/ 91479 w 4631211"/>
              <a:gd name="connsiteY4" fmla="*/ 61202 h 223024"/>
              <a:gd name="connsiteX0" fmla="*/ 1876 w 4631227"/>
              <a:gd name="connsiteY0" fmla="*/ 0 h 223025"/>
              <a:gd name="connsiteX1" fmla="*/ 4631227 w 4631227"/>
              <a:gd name="connsiteY1" fmla="*/ 1 h 223025"/>
              <a:gd name="connsiteX2" fmla="*/ 4518300 w 4631227"/>
              <a:gd name="connsiteY2" fmla="*/ 219782 h 223025"/>
              <a:gd name="connsiteX3" fmla="*/ 17 w 4631227"/>
              <a:gd name="connsiteY3" fmla="*/ 223025 h 223025"/>
              <a:gd name="connsiteX4" fmla="*/ 1876 w 4631227"/>
              <a:gd name="connsiteY4" fmla="*/ 0 h 223025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0 w 4629351"/>
              <a:gd name="connsiteY0" fmla="*/ 0 h 225211"/>
              <a:gd name="connsiteX1" fmla="*/ 4629351 w 4629351"/>
              <a:gd name="connsiteY1" fmla="*/ 1 h 225211"/>
              <a:gd name="connsiteX2" fmla="*/ 4516424 w 4629351"/>
              <a:gd name="connsiteY2" fmla="*/ 219782 h 225211"/>
              <a:gd name="connsiteX3" fmla="*/ 4699 w 4629351"/>
              <a:gd name="connsiteY3" fmla="*/ 225211 h 225211"/>
              <a:gd name="connsiteX4" fmla="*/ 0 w 4629351"/>
              <a:gd name="connsiteY4" fmla="*/ 0 h 225211"/>
              <a:gd name="connsiteX0" fmla="*/ 4045 w 4633396"/>
              <a:gd name="connsiteY0" fmla="*/ 0 h 227397"/>
              <a:gd name="connsiteX1" fmla="*/ 4633396 w 4633396"/>
              <a:gd name="connsiteY1" fmla="*/ 1 h 227397"/>
              <a:gd name="connsiteX2" fmla="*/ 4520469 w 4633396"/>
              <a:gd name="connsiteY2" fmla="*/ 219782 h 227397"/>
              <a:gd name="connsiteX3" fmla="*/ 0 w 4633396"/>
              <a:gd name="connsiteY3" fmla="*/ 227397 h 227397"/>
              <a:gd name="connsiteX4" fmla="*/ 4045 w 4633396"/>
              <a:gd name="connsiteY4" fmla="*/ 0 h 227397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4045 w 4633396"/>
              <a:gd name="connsiteY0" fmla="*/ 2185 h 227396"/>
              <a:gd name="connsiteX1" fmla="*/ 4633396 w 4633396"/>
              <a:gd name="connsiteY1" fmla="*/ 0 h 227396"/>
              <a:gd name="connsiteX2" fmla="*/ 4520469 w 4633396"/>
              <a:gd name="connsiteY2" fmla="*/ 219781 h 227396"/>
              <a:gd name="connsiteX3" fmla="*/ 0 w 4633396"/>
              <a:gd name="connsiteY3" fmla="*/ 227396 h 227396"/>
              <a:gd name="connsiteX4" fmla="*/ 4045 w 4633396"/>
              <a:gd name="connsiteY4" fmla="*/ 2185 h 227396"/>
              <a:gd name="connsiteX0" fmla="*/ 526 w 4629877"/>
              <a:gd name="connsiteY0" fmla="*/ 2185 h 223024"/>
              <a:gd name="connsiteX1" fmla="*/ 4629877 w 4629877"/>
              <a:gd name="connsiteY1" fmla="*/ 0 h 223024"/>
              <a:gd name="connsiteX2" fmla="*/ 4516950 w 4629877"/>
              <a:gd name="connsiteY2" fmla="*/ 219781 h 223024"/>
              <a:gd name="connsiteX3" fmla="*/ 853 w 4629877"/>
              <a:gd name="connsiteY3" fmla="*/ 223024 h 223024"/>
              <a:gd name="connsiteX4" fmla="*/ 526 w 4629877"/>
              <a:gd name="connsiteY4" fmla="*/ 2185 h 223024"/>
              <a:gd name="connsiteX0" fmla="*/ 834 w 4630185"/>
              <a:gd name="connsiteY0" fmla="*/ 2185 h 223024"/>
              <a:gd name="connsiteX1" fmla="*/ 4630185 w 4630185"/>
              <a:gd name="connsiteY1" fmla="*/ 0 h 223024"/>
              <a:gd name="connsiteX2" fmla="*/ 4517258 w 4630185"/>
              <a:gd name="connsiteY2" fmla="*/ 219781 h 223024"/>
              <a:gd name="connsiteX3" fmla="*/ 1161 w 4630185"/>
              <a:gd name="connsiteY3" fmla="*/ 223024 h 223024"/>
              <a:gd name="connsiteX4" fmla="*/ 834 w 4630185"/>
              <a:gd name="connsiteY4" fmla="*/ 2185 h 223024"/>
              <a:gd name="connsiteX0" fmla="*/ 834 w 4630185"/>
              <a:gd name="connsiteY0" fmla="*/ 2185 h 224152"/>
              <a:gd name="connsiteX1" fmla="*/ 4630185 w 4630185"/>
              <a:gd name="connsiteY1" fmla="*/ 0 h 224152"/>
              <a:gd name="connsiteX2" fmla="*/ 4521630 w 4630185"/>
              <a:gd name="connsiteY2" fmla="*/ 224152 h 224152"/>
              <a:gd name="connsiteX3" fmla="*/ 1161 w 4630185"/>
              <a:gd name="connsiteY3" fmla="*/ 223024 h 224152"/>
              <a:gd name="connsiteX4" fmla="*/ 834 w 4630185"/>
              <a:gd name="connsiteY4" fmla="*/ 2185 h 224152"/>
              <a:gd name="connsiteX0" fmla="*/ 834 w 4630185"/>
              <a:gd name="connsiteY0" fmla="*/ 0 h 221967"/>
              <a:gd name="connsiteX1" fmla="*/ 4630185 w 4630185"/>
              <a:gd name="connsiteY1" fmla="*/ 1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0185"/>
              <a:gd name="connsiteY0" fmla="*/ 0 h 221967"/>
              <a:gd name="connsiteX1" fmla="*/ 4630185 w 4630185"/>
              <a:gd name="connsiteY1" fmla="*/ 2187 h 221967"/>
              <a:gd name="connsiteX2" fmla="*/ 4521630 w 4630185"/>
              <a:gd name="connsiteY2" fmla="*/ 221967 h 221967"/>
              <a:gd name="connsiteX3" fmla="*/ 1161 w 4630185"/>
              <a:gd name="connsiteY3" fmla="*/ 220839 h 221967"/>
              <a:gd name="connsiteX4" fmla="*/ 834 w 4630185"/>
              <a:gd name="connsiteY4" fmla="*/ 0 h 221967"/>
              <a:gd name="connsiteX0" fmla="*/ 834 w 4632371"/>
              <a:gd name="connsiteY0" fmla="*/ 2184 h 224151"/>
              <a:gd name="connsiteX1" fmla="*/ 4632371 w 4632371"/>
              <a:gd name="connsiteY1" fmla="*/ 0 h 224151"/>
              <a:gd name="connsiteX2" fmla="*/ 4521630 w 4632371"/>
              <a:gd name="connsiteY2" fmla="*/ 224151 h 224151"/>
              <a:gd name="connsiteX3" fmla="*/ 1161 w 4632371"/>
              <a:gd name="connsiteY3" fmla="*/ 223023 h 224151"/>
              <a:gd name="connsiteX4" fmla="*/ 834 w 4632371"/>
              <a:gd name="connsiteY4" fmla="*/ 2184 h 2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371" h="224151">
                <a:moveTo>
                  <a:pt x="834" y="2184"/>
                </a:moveTo>
                <a:lnTo>
                  <a:pt x="4632371" y="0"/>
                </a:lnTo>
                <a:lnTo>
                  <a:pt x="4521630" y="224151"/>
                </a:lnTo>
                <a:lnTo>
                  <a:pt x="1161" y="223023"/>
                </a:lnTo>
                <a:cubicBezTo>
                  <a:pt x="920" y="150536"/>
                  <a:pt x="-1110" y="57184"/>
                  <a:pt x="834" y="2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DE1D-F3C6-DEAC-9FED-A32F97E6D6CD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369596" y="425576"/>
            <a:ext cx="5453424" cy="15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F7226-6279-A78F-11B7-A702FE086ACB}"/>
              </a:ext>
            </a:extLst>
          </p:cNvPr>
          <p:cNvSpPr txBox="1">
            <a:spLocks/>
          </p:cNvSpPr>
          <p:nvPr userDrawn="1"/>
        </p:nvSpPr>
        <p:spPr>
          <a:xfrm>
            <a:off x="358774" y="879476"/>
            <a:ext cx="7489825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b="1" kern="1200">
                <a:solidFill>
                  <a:srgbClr val="005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Titel einfügen, Headline // Arial, </a:t>
            </a:r>
            <a:r>
              <a:rPr lang="de-DE" err="1"/>
              <a:t>Bold</a:t>
            </a:r>
            <a:r>
              <a:rPr lang="de-DE"/>
              <a:t>, 25 Pt.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5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66939" y="899077"/>
            <a:ext cx="7481661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143" y="379545"/>
            <a:ext cx="5851156" cy="15388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lnSpc>
                <a:spcPts val="1200"/>
              </a:lnSpc>
              <a:defRPr sz="10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825" y="4906640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rgbClr val="0036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9F589C-5C71-8743-1E72-628A8006E67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3828" y="218474"/>
            <a:ext cx="1175883" cy="5562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D5DEAF-8E60-2C45-53EF-169C47495E1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7157040" y="218474"/>
            <a:ext cx="17484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7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94" r:id="rId3"/>
    <p:sldLayoutId id="2147483689" r:id="rId4"/>
    <p:sldLayoutId id="2147483692" r:id="rId5"/>
    <p:sldLayoutId id="2147483685" r:id="rId6"/>
    <p:sldLayoutId id="2147483693" r:id="rId7"/>
    <p:sldLayoutId id="2147483673" r:id="rId8"/>
    <p:sldLayoutId id="2147483667" r:id="rId9"/>
    <p:sldLayoutId id="2147483695" r:id="rId10"/>
    <p:sldLayoutId id="2147483691" r:id="rId11"/>
    <p:sldLayoutId id="2147483700" r:id="rId12"/>
    <p:sldLayoutId id="2147483701" r:id="rId13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b="1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14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554" userDrawn="1">
          <p15:clr>
            <a:srgbClr val="F26B43"/>
          </p15:clr>
        </p15:guide>
        <p15:guide id="6" orient="horz" pos="894" userDrawn="1">
          <p15:clr>
            <a:srgbClr val="F26B43"/>
          </p15:clr>
        </p15:guide>
        <p15:guide id="7" pos="4944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3107" userDrawn="1">
          <p15:clr>
            <a:srgbClr val="F26B43"/>
          </p15:clr>
        </p15:guide>
        <p15:guide id="11" pos="2653" userDrawn="1">
          <p15:clr>
            <a:srgbClr val="F26B43"/>
          </p15:clr>
        </p15:guide>
        <p15:guide id="12" orient="horz" pos="7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66939" y="899077"/>
            <a:ext cx="7481661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143" y="379545"/>
            <a:ext cx="5851156" cy="15388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lnSpc>
                <a:spcPts val="1200"/>
              </a:lnSpc>
              <a:defRPr sz="10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Diesen Text ändern Sie über Ansicht / Kopf- u. Fußzeile: Veranstaltung,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825" y="4906640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rgbClr val="0036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9651E-0FEF-E846-A09F-AF231750E7E3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9F589C-5C71-8743-1E72-628A8006E6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3828" y="218474"/>
            <a:ext cx="1175883" cy="5562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D5DEAF-8E60-2C45-53EF-169C47495E1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157040" y="218474"/>
            <a:ext cx="17484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2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b="1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554">
          <p15:clr>
            <a:srgbClr val="F26B43"/>
          </p15:clr>
        </p15:guide>
        <p15:guide id="6" orient="horz" pos="894">
          <p15:clr>
            <a:srgbClr val="F26B43"/>
          </p15:clr>
        </p15:guide>
        <p15:guide id="7" pos="4944">
          <p15:clr>
            <a:srgbClr val="F26B43"/>
          </p15:clr>
        </p15:guide>
        <p15:guide id="9" pos="2880">
          <p15:clr>
            <a:srgbClr val="F26B43"/>
          </p15:clr>
        </p15:guide>
        <p15:guide id="10" pos="3107">
          <p15:clr>
            <a:srgbClr val="F26B43"/>
          </p15:clr>
        </p15:guide>
        <p15:guide id="11" pos="2653">
          <p15:clr>
            <a:srgbClr val="F26B43"/>
          </p15:clr>
        </p15:guide>
        <p15:guide id="12" orient="horz" pos="7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6F9A-CFB9-94BB-946A-77C208F3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151" y="2681912"/>
            <a:ext cx="3922073" cy="1154162"/>
          </a:xfrm>
        </p:spPr>
        <p:txBody>
          <a:bodyPr/>
          <a:lstStyle/>
          <a:p>
            <a:pPr algn="ctr"/>
            <a:r>
              <a:rPr lang="de-DE" sz="2000"/>
              <a:t>Sterblichkeitstrends in Deutschland im internationalen Vergleich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628AA1-5926-239E-5D4F-F9C8B79690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de-DE"/>
              <a:t>Ulrich Pasdika &amp; Dr. Johannes Schäfer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0801749-E1FC-32C1-261E-B8223D89C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de-DE"/>
              <a:t>Berlin - 25. April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68B69-B32B-9173-403E-220D8F201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51" y="313608"/>
            <a:ext cx="1280160" cy="6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640F3-D165-BB2E-B386-1940E525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6F3C1-56F6-C4A9-F6A2-C07B50AD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Verteilung Todesursachen 2022 – Deutschland</a:t>
            </a:r>
            <a:r>
              <a:rPr lang="de-DE" sz="2000" baseline="30000"/>
              <a:t>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693A7-7C13-569A-08EB-D4402635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2698C30-ADAD-AC49-6B58-E5E36FA09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46600"/>
              </p:ext>
            </p:extLst>
          </p:nvPr>
        </p:nvGraphicFramePr>
        <p:xfrm>
          <a:off x="366939" y="1396318"/>
          <a:ext cx="8418286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FE514A-32A9-3171-C017-DDA42C99F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7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4CA81-6900-A226-1631-3B7DCA69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903598"/>
            <a:ext cx="2057400" cy="123111"/>
          </a:xfrm>
        </p:spPr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1609CE-165F-6094-72D9-02EFD053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Todesursachen in Deutschland – Top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465C6-8F62-6997-24B3-F8B4244D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929DD77-F1E6-88FF-317D-38090B0D0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14891"/>
              </p:ext>
            </p:extLst>
          </p:nvPr>
        </p:nvGraphicFramePr>
        <p:xfrm>
          <a:off x="358773" y="1458000"/>
          <a:ext cx="8426451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FFB717-E0B6-C08C-8F0E-EE7DB25A9163}"/>
              </a:ext>
            </a:extLst>
          </p:cNvPr>
          <p:cNvSpPr txBox="1"/>
          <p:nvPr/>
        </p:nvSpPr>
        <p:spPr>
          <a:xfrm>
            <a:off x="1014738" y="4722399"/>
            <a:ext cx="3927678" cy="30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 baseline="30000"/>
              <a:t>* </a:t>
            </a:r>
            <a:r>
              <a:rPr lang="de-DE" sz="600"/>
              <a:t>Standardisiert auf die deutsche Bevölkerung 2019; Eigene Darstellung nach Todesursachenstatistik Destatis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6D64D-1243-EFC3-7583-CE94DDFD3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730AE5-71FA-9714-4E7D-57C6B689BF89}"/>
              </a:ext>
            </a:extLst>
          </p:cNvPr>
          <p:cNvSpPr/>
          <p:nvPr/>
        </p:nvSpPr>
        <p:spPr>
          <a:xfrm>
            <a:off x="6686965" y="1832739"/>
            <a:ext cx="2098259" cy="1767712"/>
          </a:xfrm>
          <a:prstGeom prst="roundRect">
            <a:avLst>
              <a:gd name="adj" fmla="val 35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b="1"/>
              <a:t>Hauptursachen:</a:t>
            </a:r>
          </a:p>
          <a:p>
            <a:pPr marL="182563" indent="-90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accent2">
                    <a:lumMod val="60000"/>
                    <a:lumOff val="40000"/>
                  </a:schemeClr>
                </a:solidFill>
              </a:rPr>
              <a:t>Lungenkarzinom, Mammakarzinom, Kolorektales Karzinom</a:t>
            </a:r>
          </a:p>
          <a:p>
            <a:pPr marL="182563" indent="-90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accent6"/>
                </a:solidFill>
              </a:rPr>
              <a:t>Ischämische Herzerkrankungen</a:t>
            </a:r>
          </a:p>
          <a:p>
            <a:pPr marL="182563" indent="-90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accent3"/>
                </a:solidFill>
              </a:rPr>
              <a:t>Suizide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1"/>
          </a:p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90128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FFF1B1-7AF7-5DFF-BD18-964890B6650C}"/>
              </a:ext>
            </a:extLst>
          </p:cNvPr>
          <p:cNvSpPr/>
          <p:nvPr/>
        </p:nvSpPr>
        <p:spPr>
          <a:xfrm>
            <a:off x="4251517" y="1918332"/>
            <a:ext cx="1646711" cy="2081295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9271F-FFC4-A236-C2F6-77F91955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257D65-C807-E705-A5F7-54F3DE01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Sterblichkeitsverbesserung – Deutschland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8EC2B-FBAF-15ED-E6CD-B4FAF10F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E03F194-2BD4-0A0A-2922-9252DB50E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529485"/>
              </p:ext>
            </p:extLst>
          </p:nvPr>
        </p:nvGraphicFramePr>
        <p:xfrm>
          <a:off x="358774" y="1425575"/>
          <a:ext cx="8645115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7FE7B2-4DAC-DD48-3BAD-4ED6F576BE38}"/>
              </a:ext>
            </a:extLst>
          </p:cNvPr>
          <p:cNvSpPr txBox="1"/>
          <p:nvPr/>
        </p:nvSpPr>
        <p:spPr>
          <a:xfrm>
            <a:off x="1350468" y="4748231"/>
            <a:ext cx="3895618" cy="30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*Standardisiert auf die deutsche Bevölkerung 2019; Eigene Darstellung nach Todesursachenstatistik Destatis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F4FF1-D084-2858-688D-DDCD85677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4CA81-6900-A226-1631-3B7DCA69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903598"/>
            <a:ext cx="2057400" cy="123111"/>
          </a:xfrm>
        </p:spPr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1609CE-165F-6094-72D9-02EFD053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Vergleich Todesursachen – Top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465C6-8F62-6997-24B3-F8B4244D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929DD77-F1E6-88FF-317D-38090B0D0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31699"/>
              </p:ext>
            </p:extLst>
          </p:nvPr>
        </p:nvGraphicFramePr>
        <p:xfrm>
          <a:off x="358775" y="1458000"/>
          <a:ext cx="84264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FFB717-E0B6-C08C-8F0E-EE7DB25A9163}"/>
              </a:ext>
            </a:extLst>
          </p:cNvPr>
          <p:cNvSpPr txBox="1"/>
          <p:nvPr/>
        </p:nvSpPr>
        <p:spPr>
          <a:xfrm>
            <a:off x="903046" y="4534001"/>
            <a:ext cx="5363969" cy="30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 baseline="30000"/>
              <a:t>* </a:t>
            </a:r>
            <a:r>
              <a:rPr lang="de-DE" sz="600"/>
              <a:t>Standardisiert auf die deutsche Bevölkerung 2019, Alter 30-64; Eigene Darstellung nach Todesursachenstatistik Destatis und WHO Mortality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586B3-EE96-7C48-6C8A-2EAC096FB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5027A6E-2898-9FDA-49A2-7A90DD738D67}"/>
              </a:ext>
            </a:extLst>
          </p:cNvPr>
          <p:cNvSpPr/>
          <p:nvPr/>
        </p:nvSpPr>
        <p:spPr>
          <a:xfrm>
            <a:off x="4887679" y="3147100"/>
            <a:ext cx="1359968" cy="4886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1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080B22-0732-5FAA-AE93-303667B6A0DB}"/>
              </a:ext>
            </a:extLst>
          </p:cNvPr>
          <p:cNvSpPr/>
          <p:nvPr/>
        </p:nvSpPr>
        <p:spPr>
          <a:xfrm>
            <a:off x="4176309" y="1819628"/>
            <a:ext cx="1646711" cy="2081295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9271F-FFC4-A236-C2F6-77F91955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257D65-C807-E705-A5F7-54F3DE01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Sterblichkeitsverbesserungen – England &amp; Wales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8EC2B-FBAF-15ED-E6CD-B4FAF10F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E03F194-2BD4-0A0A-2922-9252DB50E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95785"/>
              </p:ext>
            </p:extLst>
          </p:nvPr>
        </p:nvGraphicFramePr>
        <p:xfrm>
          <a:off x="358775" y="1339724"/>
          <a:ext cx="8785225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9100C4-5341-7327-ADA9-50B841AE5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4F21C-5321-92FC-53F2-41F507AE0AB3}"/>
              </a:ext>
            </a:extLst>
          </p:cNvPr>
          <p:cNvSpPr txBox="1"/>
          <p:nvPr/>
        </p:nvSpPr>
        <p:spPr>
          <a:xfrm>
            <a:off x="879038" y="4661183"/>
            <a:ext cx="3690434" cy="30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 baseline="30000"/>
              <a:t>* </a:t>
            </a:r>
            <a:r>
              <a:rPr lang="de-DE" sz="600"/>
              <a:t>Standardisiert auf die deutsche Bevölkerung 2019; Eigene Darstellung nach WHO Mortality Database</a:t>
            </a:r>
          </a:p>
        </p:txBody>
      </p:sp>
    </p:spTree>
    <p:extLst>
      <p:ext uri="{BB962C8B-B14F-4D97-AF65-F5344CB8AC3E}">
        <p14:creationId xmlns:p14="http://schemas.microsoft.com/office/powerpoint/2010/main" val="323545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5D2FFC-AC4A-5C5E-1344-5DC3CEF1F85A}"/>
              </a:ext>
            </a:extLst>
          </p:cNvPr>
          <p:cNvSpPr/>
          <p:nvPr/>
        </p:nvSpPr>
        <p:spPr>
          <a:xfrm>
            <a:off x="4184549" y="1882043"/>
            <a:ext cx="1692740" cy="2052000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9271F-FFC4-A236-C2F6-77F91955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257D65-C807-E705-A5F7-54F3DE01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Sterblichkeitsverbesserungen – Japan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8EC2B-FBAF-15ED-E6CD-B4FAF10F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E03F194-2BD4-0A0A-2922-9252DB50E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853456"/>
              </p:ext>
            </p:extLst>
          </p:nvPr>
        </p:nvGraphicFramePr>
        <p:xfrm>
          <a:off x="366939" y="1377434"/>
          <a:ext cx="8707259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4112C8A-9229-0E96-60A4-63FC332C3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39076-EC53-D897-A2E8-31FD617A6180}"/>
              </a:ext>
            </a:extLst>
          </p:cNvPr>
          <p:cNvSpPr txBox="1"/>
          <p:nvPr/>
        </p:nvSpPr>
        <p:spPr>
          <a:xfrm>
            <a:off x="879038" y="4661183"/>
            <a:ext cx="3690434" cy="30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 baseline="30000"/>
              <a:t>* </a:t>
            </a:r>
            <a:r>
              <a:rPr lang="de-DE" sz="600"/>
              <a:t>Standardisiert auf die deutsche Bevölkerung 2019, Eigene Darstellung nach WHO Mortality Database</a:t>
            </a:r>
          </a:p>
        </p:txBody>
      </p:sp>
    </p:spTree>
    <p:extLst>
      <p:ext uri="{BB962C8B-B14F-4D97-AF65-F5344CB8AC3E}">
        <p14:creationId xmlns:p14="http://schemas.microsoft.com/office/powerpoint/2010/main" val="4071707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86D21-5E19-D873-656F-0EF421B2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5E0F7-2E24-3573-7064-1D4D4CD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Zusammenfassung – Sterblichkeitstrends Alter 30-64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59A70-EFCA-02F4-0DE2-0B1EDE2C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C4C6A-12DF-8695-A079-3029179EB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12" y="1455296"/>
            <a:ext cx="8626108" cy="36507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65113" algn="l"/>
                <a:tab pos="449263" algn="l"/>
              </a:tabLst>
            </a:pPr>
            <a:r>
              <a:rPr lang="de-DE" sz="1400" dirty="0">
                <a:solidFill>
                  <a:schemeClr val="tx1"/>
                </a:solidFill>
              </a:rPr>
              <a:t>		</a:t>
            </a:r>
            <a:r>
              <a:rPr lang="de-DE" dirty="0">
                <a:solidFill>
                  <a:schemeClr val="tx1"/>
                </a:solidFill>
              </a:rPr>
              <a:t>Sterblichkeitsverbesserungen in Deutschland weiterhin zu beobachten, zuletzt aber rückläufig</a:t>
            </a:r>
            <a:endParaRPr lang="de-DE" sz="14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1400" dirty="0">
                <a:solidFill>
                  <a:schemeClr val="tx1"/>
                </a:solidFill>
              </a:rPr>
              <a:t>	</a:t>
            </a:r>
            <a:r>
              <a:rPr lang="de-DE" sz="1300" dirty="0">
                <a:solidFill>
                  <a:schemeClr val="tx1"/>
                </a:solidFill>
              </a:rPr>
              <a:t>Rückläufiger Beitrag von Krankheiten des Kreislaufsystems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1300" dirty="0">
                <a:solidFill>
                  <a:schemeClr val="tx1"/>
                </a:solidFill>
              </a:rPr>
              <a:t>	Wachsender Beitrag durch Neubildungen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e-DE" sz="1200" dirty="0">
              <a:solidFill>
                <a:schemeClr val="tx1"/>
              </a:solidFill>
            </a:endParaRPr>
          </a:p>
          <a:p>
            <a:pPr marL="0" lvl="1" indent="0">
              <a:buNone/>
              <a:tabLst>
                <a:tab pos="449263" algn="l"/>
              </a:tabLst>
            </a:pPr>
            <a:r>
              <a:rPr lang="de-DE" sz="1400" dirty="0">
                <a:solidFill>
                  <a:schemeClr val="tx1"/>
                </a:solidFill>
              </a:rPr>
              <a:t>	</a:t>
            </a:r>
            <a:r>
              <a:rPr lang="de-DE" sz="1600" dirty="0">
                <a:solidFill>
                  <a:schemeClr val="tx1"/>
                </a:solidFill>
              </a:rPr>
              <a:t>Deutschland im internationalen Vergleich</a:t>
            </a:r>
          </a:p>
          <a:p>
            <a:pPr marL="457200" lvl="1" indent="0">
              <a:lnSpc>
                <a:spcPct val="100000"/>
              </a:lnSpc>
              <a:buNone/>
              <a:tabLst>
                <a:tab pos="900113" algn="l"/>
              </a:tabLst>
            </a:pPr>
            <a:r>
              <a:rPr lang="de-DE" sz="1400" dirty="0">
                <a:solidFill>
                  <a:schemeClr val="tx1"/>
                </a:solidFill>
              </a:rPr>
              <a:t>	</a:t>
            </a:r>
            <a:r>
              <a:rPr lang="de-DE" sz="1300" dirty="0">
                <a:solidFill>
                  <a:schemeClr val="tx1"/>
                </a:solidFill>
              </a:rPr>
              <a:t>	Potential für weitere Sterblichkeitverbesserungen, aber auch Risiko von Stagnation/Verschlechterung</a:t>
            </a:r>
          </a:p>
          <a:p>
            <a:pPr marL="457200" lvl="1" indent="0">
              <a:lnSpc>
                <a:spcPct val="100000"/>
              </a:lnSpc>
              <a:buNone/>
              <a:tabLst>
                <a:tab pos="900113" algn="l"/>
              </a:tabLst>
            </a:pPr>
            <a:r>
              <a:rPr lang="de-DE" sz="1300" dirty="0">
                <a:solidFill>
                  <a:schemeClr val="tx1"/>
                </a:solidFill>
              </a:rPr>
              <a:t>	Ebenfalls rückläufiger Beitrag von Krankheiten des Kreislaufsystems zu Sterblichkeitsverbesserungen,</a:t>
            </a:r>
          </a:p>
          <a:p>
            <a:pPr marL="457200" lvl="1" indent="0">
              <a:lnSpc>
                <a:spcPct val="100000"/>
              </a:lnSpc>
              <a:buNone/>
              <a:tabLst>
                <a:tab pos="900113" algn="l"/>
              </a:tabLst>
            </a:pPr>
            <a:r>
              <a:rPr lang="de-DE" sz="1300" dirty="0">
                <a:solidFill>
                  <a:schemeClr val="tx1"/>
                </a:solidFill>
              </a:rPr>
              <a:t>	sowie wachsender Beitrag durch Neubildungen</a:t>
            </a:r>
          </a:p>
          <a:p>
            <a:pPr marL="457200" lvl="1" indent="0">
              <a:lnSpc>
                <a:spcPct val="100000"/>
              </a:lnSpc>
              <a:buNone/>
              <a:tabLst>
                <a:tab pos="900113" algn="l"/>
              </a:tabLst>
            </a:pPr>
            <a:endParaRPr lang="de-DE" sz="1200" dirty="0">
              <a:solidFill>
                <a:schemeClr val="tx1"/>
              </a:solidFill>
            </a:endParaRPr>
          </a:p>
          <a:p>
            <a:pPr marL="0" marR="0" lvl="1" indent="0" algn="l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Unsicherheit zukünftiger Trends</a:t>
            </a:r>
          </a:p>
          <a:p>
            <a:pPr marL="457200" marR="0" lvl="2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Fortschritte in der Krebsforschung?</a:t>
            </a:r>
          </a:p>
          <a:p>
            <a:pPr marL="457200" marR="0" lvl="2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Entwicklung </a:t>
            </a:r>
            <a:r>
              <a:rPr lang="de-DE" sz="1300" dirty="0">
                <a:solidFill>
                  <a:srgbClr val="0050A0"/>
                </a:solidFill>
                <a:latin typeface="Arial" panose="020B0604020202020204"/>
              </a:rPr>
              <a:t>k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ardiovaskulärer Risikofaktoren?</a:t>
            </a:r>
          </a:p>
          <a:p>
            <a:pPr marL="457200" marR="0" lvl="2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Entwicklung des Gesundheitssystems?</a:t>
            </a:r>
          </a:p>
          <a:p>
            <a:pPr marL="457200" lvl="1" indent="0">
              <a:lnSpc>
                <a:spcPct val="100000"/>
              </a:lnSpc>
              <a:buNone/>
              <a:tabLst>
                <a:tab pos="900113" algn="l"/>
              </a:tabLst>
            </a:pPr>
            <a:endParaRPr lang="de-DE" sz="1400" b="1" dirty="0">
              <a:solidFill>
                <a:schemeClr val="tx1"/>
              </a:solidFill>
            </a:endParaRPr>
          </a:p>
          <a:p>
            <a:pPr marL="457200" lvl="3" indent="0">
              <a:buNone/>
            </a:pPr>
            <a:endParaRPr lang="de-DE" sz="1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CD934B8-BB2B-28F5-C153-BE90CFDB67E8}"/>
              </a:ext>
            </a:extLst>
          </p:cNvPr>
          <p:cNvSpPr txBox="1">
            <a:spLocks/>
          </p:cNvSpPr>
          <p:nvPr/>
        </p:nvSpPr>
        <p:spPr>
          <a:xfrm>
            <a:off x="5738648" y="3802539"/>
            <a:ext cx="3405352" cy="357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Font typeface="Wingdings" panose="05000000000000000000" pitchFamily="2" charset="2"/>
              <a:buChar char="Ø"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E6FE2E5-B3B1-06BC-8822-4040AB84830A}"/>
              </a:ext>
            </a:extLst>
          </p:cNvPr>
          <p:cNvSpPr/>
          <p:nvPr/>
        </p:nvSpPr>
        <p:spPr>
          <a:xfrm>
            <a:off x="1003230" y="1796958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899B85-12B3-8739-ECC3-AEBDEF07BDB6}"/>
              </a:ext>
            </a:extLst>
          </p:cNvPr>
          <p:cNvSpPr/>
          <p:nvPr/>
        </p:nvSpPr>
        <p:spPr>
          <a:xfrm>
            <a:off x="420782" y="1462878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820174-436B-0802-355A-3C1F7B4C9A5A}"/>
              </a:ext>
            </a:extLst>
          </p:cNvPr>
          <p:cNvSpPr/>
          <p:nvPr/>
        </p:nvSpPr>
        <p:spPr>
          <a:xfrm>
            <a:off x="1003230" y="2056201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701EBD-2DC1-F072-622D-1FEB9C2F8FAA}"/>
              </a:ext>
            </a:extLst>
          </p:cNvPr>
          <p:cNvSpPr/>
          <p:nvPr/>
        </p:nvSpPr>
        <p:spPr>
          <a:xfrm>
            <a:off x="420782" y="2549416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37E8E8-ACD6-1ECD-DEB8-12666ACE2E34}"/>
              </a:ext>
            </a:extLst>
          </p:cNvPr>
          <p:cNvSpPr/>
          <p:nvPr/>
        </p:nvSpPr>
        <p:spPr>
          <a:xfrm>
            <a:off x="995911" y="2907264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39219A9-770B-3110-3825-BAA85999CEF8}"/>
              </a:ext>
            </a:extLst>
          </p:cNvPr>
          <p:cNvSpPr/>
          <p:nvPr/>
        </p:nvSpPr>
        <p:spPr>
          <a:xfrm>
            <a:off x="995911" y="3179194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AF8204-4B63-E7D3-42FA-CD35D1509E16}"/>
              </a:ext>
            </a:extLst>
          </p:cNvPr>
          <p:cNvSpPr/>
          <p:nvPr/>
        </p:nvSpPr>
        <p:spPr>
          <a:xfrm>
            <a:off x="420782" y="3908803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EC736AB-4FD6-5A82-B2B7-B2A060D6B779}"/>
              </a:ext>
            </a:extLst>
          </p:cNvPr>
          <p:cNvSpPr/>
          <p:nvPr/>
        </p:nvSpPr>
        <p:spPr>
          <a:xfrm>
            <a:off x="995891" y="4252110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0D8FB6A-A353-EDC1-5232-898D4FC22F83}"/>
              </a:ext>
            </a:extLst>
          </p:cNvPr>
          <p:cNvSpPr/>
          <p:nvPr/>
        </p:nvSpPr>
        <p:spPr>
          <a:xfrm>
            <a:off x="995892" y="4509468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8F3EBA2-F3DB-038B-2964-536E346C5135}"/>
              </a:ext>
            </a:extLst>
          </p:cNvPr>
          <p:cNvSpPr/>
          <p:nvPr/>
        </p:nvSpPr>
        <p:spPr>
          <a:xfrm>
            <a:off x="995910" y="4789018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AA8D3-DE70-66E2-5262-9DF32D6AB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pic>
        <p:nvPicPr>
          <p:cNvPr id="25" name="Picture 24" descr="A question mark made of pills&#10;&#10;Description automatically generated">
            <a:extLst>
              <a:ext uri="{FF2B5EF4-FFF2-40B4-BE49-F238E27FC236}">
                <a16:creationId xmlns:a16="http://schemas.microsoft.com/office/drawing/2014/main" id="{7717FAD5-6D7D-6E79-6C3A-B05963B59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20" b="-238"/>
          <a:stretch/>
        </p:blipFill>
        <p:spPr>
          <a:xfrm>
            <a:off x="5027072" y="3747087"/>
            <a:ext cx="1423113" cy="11898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B9E76-8745-77F1-C41D-8FF69C8EF9A9}"/>
              </a:ext>
            </a:extLst>
          </p:cNvPr>
          <p:cNvSpPr txBox="1"/>
          <p:nvPr/>
        </p:nvSpPr>
        <p:spPr>
          <a:xfrm>
            <a:off x="4948924" y="4803826"/>
            <a:ext cx="1423113" cy="30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500" dirty="0"/>
              <a:t>Getty Images - 1026909904</a:t>
            </a:r>
          </a:p>
        </p:txBody>
      </p:sp>
    </p:spTree>
    <p:extLst>
      <p:ext uri="{BB962C8B-B14F-4D97-AF65-F5344CB8AC3E}">
        <p14:creationId xmlns:p14="http://schemas.microsoft.com/office/powerpoint/2010/main" val="12019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0C5AC8-6F55-B8FE-D102-74821814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92013"/>
            <a:ext cx="8426450" cy="1630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Am Stichtag 31.12.2002 betrug die gesamte für den Todesfall versicherte Summe (FLV, KLV, RLV) in der deutschen Lebensversicherung 1,4 Billionen Euro. 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Um wie viel Prozent ist die für den Todesfall versicherte Summe seither real gestiegen?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27AB27-378F-F3C9-70D4-F72F02C3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17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E87F0F-88B3-30B6-9F41-B6FDF5CDA1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0535" y="3165145"/>
            <a:ext cx="932543" cy="609922"/>
          </a:xfrm>
        </p:spPr>
        <p:txBody>
          <a:bodyPr/>
          <a:lstStyle/>
          <a:p>
            <a:pPr algn="ctr"/>
            <a:r>
              <a:rPr lang="de-DE" sz="1800" b="1">
                <a:solidFill>
                  <a:schemeClr val="tx1"/>
                </a:solidFill>
              </a:rPr>
              <a:t>+100%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BED280-7AB8-6A7B-8AE5-4E6D5D077B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4100" y="3165145"/>
            <a:ext cx="822960" cy="609922"/>
          </a:xfrm>
        </p:spPr>
        <p:txBody>
          <a:bodyPr/>
          <a:lstStyle/>
          <a:p>
            <a:pPr algn="ctr"/>
            <a:r>
              <a:rPr lang="de-DE" sz="1800" b="1">
                <a:solidFill>
                  <a:schemeClr val="tx1"/>
                </a:solidFill>
              </a:rPr>
              <a:t>+70%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F8841D-E0C0-3BD1-C20F-1D7FF3E6D9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68744" y="3165145"/>
            <a:ext cx="822960" cy="609922"/>
          </a:xfrm>
        </p:spPr>
        <p:txBody>
          <a:bodyPr/>
          <a:lstStyle/>
          <a:p>
            <a:pPr algn="ctr"/>
            <a:r>
              <a:rPr lang="de-DE" sz="1800" b="1">
                <a:solidFill>
                  <a:schemeClr val="tx1"/>
                </a:solidFill>
              </a:rPr>
              <a:t>+35%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B907DD2-7C0D-29AD-8865-B30BE3C0CA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3388" y="3165145"/>
            <a:ext cx="822960" cy="609922"/>
          </a:xfrm>
        </p:spPr>
        <p:txBody>
          <a:bodyPr/>
          <a:lstStyle/>
          <a:p>
            <a:pPr algn="ctr"/>
            <a:r>
              <a:rPr lang="de-DE" sz="1800" b="1">
                <a:solidFill>
                  <a:schemeClr val="tx1"/>
                </a:solidFill>
              </a:rPr>
              <a:t>+/-0%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AB79A9-C6A9-B980-45B7-9B11E19E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5A8B6A8-87CE-3296-5D42-84508B02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84721"/>
          </a:xfrm>
        </p:spPr>
        <p:txBody>
          <a:bodyPr/>
          <a:lstStyle/>
          <a:p>
            <a:r>
              <a:rPr lang="de-DE"/>
              <a:t>Was schätzen Sie?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3FD5B995-15EB-31EB-AC10-E9F5CC830854}"/>
              </a:ext>
            </a:extLst>
          </p:cNvPr>
          <p:cNvSpPr txBox="1">
            <a:spLocks/>
          </p:cNvSpPr>
          <p:nvPr/>
        </p:nvSpPr>
        <p:spPr>
          <a:xfrm>
            <a:off x="6199612" y="3165145"/>
            <a:ext cx="822960" cy="60992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00AA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>
                <a:solidFill>
                  <a:schemeClr val="tx1"/>
                </a:solidFill>
              </a:rPr>
              <a:t>-35%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C230B4C-129F-D362-D4E2-0111C4D57650}"/>
              </a:ext>
            </a:extLst>
          </p:cNvPr>
          <p:cNvSpPr txBox="1">
            <a:spLocks/>
          </p:cNvSpPr>
          <p:nvPr/>
        </p:nvSpPr>
        <p:spPr>
          <a:xfrm>
            <a:off x="333375" y="4838230"/>
            <a:ext cx="8654596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de-DE" sz="600">
                <a:solidFill>
                  <a:schemeClr val="tx1"/>
                </a:solidFill>
              </a:rPr>
              <a:t>Quelle: GDV-Statistiken und eigene Berechnungen</a:t>
            </a:r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602AE1-64B2-6F76-6D29-B1EC46A8D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B5E67CD-C5F4-B4CA-219B-80067FD0B344}"/>
              </a:ext>
            </a:extLst>
          </p:cNvPr>
          <p:cNvSpPr/>
          <p:nvPr/>
        </p:nvSpPr>
        <p:spPr>
          <a:xfrm>
            <a:off x="752620" y="3178453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D79D13-C3E5-23B5-2D82-CDC7AAD688AE}"/>
              </a:ext>
            </a:extLst>
          </p:cNvPr>
          <p:cNvSpPr/>
          <p:nvPr/>
        </p:nvSpPr>
        <p:spPr>
          <a:xfrm>
            <a:off x="2174466" y="3178452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E8ACC8-4293-477F-85FB-6D7BAA63BA39}"/>
              </a:ext>
            </a:extLst>
          </p:cNvPr>
          <p:cNvSpPr/>
          <p:nvPr/>
        </p:nvSpPr>
        <p:spPr>
          <a:xfrm>
            <a:off x="3459408" y="3178451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46141B-5DF4-D46F-40A3-0F51B5930D82}"/>
              </a:ext>
            </a:extLst>
          </p:cNvPr>
          <p:cNvSpPr/>
          <p:nvPr/>
        </p:nvSpPr>
        <p:spPr>
          <a:xfrm>
            <a:off x="4750629" y="3178450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23F54-0D6F-7CFD-A9C2-384F83AC59BD}"/>
              </a:ext>
            </a:extLst>
          </p:cNvPr>
          <p:cNvSpPr/>
          <p:nvPr/>
        </p:nvSpPr>
        <p:spPr>
          <a:xfrm>
            <a:off x="6024893" y="3200222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041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3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385AFE-5C7E-C2B0-F45B-25E4A591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3B9CF-F291-B9FE-1C06-BC7B2C5B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8D4BFA3-2B9C-122C-FB35-F9CA005A36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8775" y="879475"/>
          <a:ext cx="8426450" cy="415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18950AC-17C5-CCEA-FCCD-94669FBAE437}"/>
              </a:ext>
            </a:extLst>
          </p:cNvPr>
          <p:cNvSpPr txBox="1">
            <a:spLocks/>
          </p:cNvSpPr>
          <p:nvPr/>
        </p:nvSpPr>
        <p:spPr>
          <a:xfrm>
            <a:off x="333375" y="4901840"/>
            <a:ext cx="8654596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de-DE" sz="600">
                <a:solidFill>
                  <a:schemeClr val="tx1"/>
                </a:solidFill>
              </a:rPr>
              <a:t>Quellen: GDV-Statistiken, Statistisches Bundeamt, Verbraucherpreisindex – Lange Reihen und eigene Berechnungen</a:t>
            </a:r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273ED-AC70-5BCB-85C4-47848ED7B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4F624F9-9B9C-8C2D-7271-BFD6F1C7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3F760-8C78-DF8A-163B-B54984D5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854076"/>
            <a:ext cx="8313512" cy="32385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de-DE" sz="1600"/>
              <a:t>Daumenregel: Hast Du Kinder, dann solltest Du das 4- bis 5-fache Bruttojahresgehalt absichern. Die Restschuld eines Hauskredits solltest Du obendrauf rechnen.</a:t>
            </a:r>
            <a:r>
              <a:rPr lang="de-DE" sz="1600" baseline="80000">
                <a:solidFill>
                  <a:schemeClr val="accent5"/>
                </a:solidFill>
              </a:rPr>
              <a:t> </a:t>
            </a:r>
            <a:r>
              <a:rPr lang="de-DE" sz="1600" baseline="80000">
                <a:solidFill>
                  <a:schemeClr val="tx1"/>
                </a:solidFill>
              </a:rPr>
              <a:t>1)</a:t>
            </a:r>
            <a:r>
              <a:rPr lang="de-DE" sz="1600"/>
              <a:t>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15430D-0E2E-69D1-CB12-E22345EA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63B173-30CD-6C2E-04F7-ADBE6470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4647730"/>
            <a:ext cx="8654596" cy="33786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800"/>
              </a:lnSpc>
              <a:buNone/>
            </a:pPr>
            <a:r>
              <a:rPr lang="de-DE" sz="600" baseline="60000">
                <a:solidFill>
                  <a:schemeClr val="tx1"/>
                </a:solidFill>
              </a:rPr>
              <a:t>1)</a:t>
            </a:r>
            <a:r>
              <a:rPr lang="de-DE" sz="600">
                <a:solidFill>
                  <a:schemeClr val="tx1"/>
                </a:solidFill>
              </a:rPr>
              <a:t> Finanztip https://www.finanztip.de/risikolebensversicherung/</a:t>
            </a:r>
            <a:br>
              <a:rPr lang="de-DE" sz="600" baseline="60000">
                <a:solidFill>
                  <a:schemeClr val="tx1"/>
                </a:solidFill>
              </a:rPr>
            </a:br>
            <a:r>
              <a:rPr lang="de-DE" sz="600" baseline="60000">
                <a:solidFill>
                  <a:schemeClr val="tx1"/>
                </a:solidFill>
              </a:rPr>
              <a:t>2), 3)</a:t>
            </a:r>
            <a:r>
              <a:rPr lang="de-DE" sz="600">
                <a:solidFill>
                  <a:schemeClr val="tx1"/>
                </a:solidFill>
              </a:rPr>
              <a:t> ERGO https://www.ergo.de/de/Produkte/Lebensversicherung/Risikolebensversicherung</a:t>
            </a:r>
            <a:br>
              <a:rPr lang="de-DE" sz="600">
                <a:solidFill>
                  <a:schemeClr val="tx1"/>
                </a:solidFill>
              </a:rPr>
            </a:br>
            <a:r>
              <a:rPr lang="de-DE" sz="600" baseline="60000">
                <a:solidFill>
                  <a:schemeClr val="tx1"/>
                </a:solidFill>
              </a:rPr>
              <a:t>4)</a:t>
            </a:r>
            <a:r>
              <a:rPr lang="de-DE" sz="600">
                <a:solidFill>
                  <a:schemeClr val="tx1"/>
                </a:solidFill>
              </a:rPr>
              <a:t> COSMOS DIREKT </a:t>
            </a:r>
            <a:r>
              <a:rPr lang="de-DE" sz="400">
                <a:solidFill>
                  <a:schemeClr val="tx1"/>
                </a:solidFill>
              </a:rPr>
              <a:t>https://www.cosmosdirekt.de/marktfuehrer-risikolv/?k_vtweg=51287&amp;wt_ga=20411487007_692084444062&amp;wt_kw=p_20411487007_allianz%20risikolebensversicherung&amp;wt_cc5=kwd-1777998234&amp;gad_source=1&amp;gclid=EAIaIQobChMIwNKH_N6NhQMVOBiDAx3c3w3-EAAYAiAAEgIIM_D_BwE</a:t>
            </a:r>
            <a:br>
              <a:rPr lang="de-DE" sz="400">
                <a:solidFill>
                  <a:schemeClr val="tx1"/>
                </a:solidFill>
              </a:rPr>
            </a:br>
            <a:r>
              <a:rPr lang="de-DE" sz="600" baseline="60000">
                <a:solidFill>
                  <a:schemeClr val="tx1"/>
                </a:solidFill>
              </a:rPr>
              <a:t>5)</a:t>
            </a:r>
            <a:r>
              <a:rPr lang="de-DE" sz="600">
                <a:solidFill>
                  <a:schemeClr val="tx1"/>
                </a:solidFill>
              </a:rPr>
              <a:t> IDEAL https://dela.de/risikolebensversicherung/informieren?bid=1603&amp;gad_source=1&amp;gclid=EAIaIQobChMI4_fv6-CNhQMViqpmAh2nqwsYEAAYASAAEgK5zvD_BwE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078F4-FD29-1874-7F76-D9803AA424FF}"/>
              </a:ext>
            </a:extLst>
          </p:cNvPr>
          <p:cNvSpPr txBox="1"/>
          <p:nvPr/>
        </p:nvSpPr>
        <p:spPr>
          <a:xfrm>
            <a:off x="5530013" y="1993615"/>
            <a:ext cx="3442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b="1" i="0">
                <a:effectLst/>
              </a:rPr>
              <a:t>Familie schützen: so wichtig.</a:t>
            </a:r>
            <a:br>
              <a:rPr lang="de-DE" sz="1500"/>
            </a:br>
            <a:r>
              <a:rPr lang="de-DE" sz="1500" b="1"/>
              <a:t>Familie absichern: so einfach.</a:t>
            </a:r>
            <a:r>
              <a:rPr lang="de-DE" sz="1000" baseline="80000"/>
              <a:t>2)</a:t>
            </a:r>
            <a:endParaRPr lang="de-DE" baseline="80000"/>
          </a:p>
          <a:p>
            <a:endParaRPr lang="de-DE" b="1"/>
          </a:p>
          <a:p>
            <a:r>
              <a:rPr lang="de-DE" sz="1500" b="1"/>
              <a:t>Machen Sie Ihre Liebe unsterblich</a:t>
            </a:r>
            <a:r>
              <a:rPr lang="de-DE" sz="1800" baseline="80000"/>
              <a:t> </a:t>
            </a:r>
            <a:r>
              <a:rPr lang="de-DE" sz="1000" baseline="80000"/>
              <a:t>3)</a:t>
            </a:r>
            <a:endParaRPr lang="de-DE" b="1"/>
          </a:p>
          <a:p>
            <a:endParaRPr lang="de-DE" b="1"/>
          </a:p>
          <a:p>
            <a:r>
              <a:rPr lang="de-DE" sz="1500" b="1"/>
              <a:t>Schütze Deine Liebsten </a:t>
            </a:r>
            <a:r>
              <a:rPr lang="de-DE" sz="1000" baseline="80000"/>
              <a:t>4)</a:t>
            </a:r>
            <a:endParaRPr lang="de-DE" b="1"/>
          </a:p>
          <a:p>
            <a:endParaRPr lang="de-DE" b="1"/>
          </a:p>
          <a:p>
            <a:r>
              <a:rPr lang="de-DE" sz="1500" b="1"/>
              <a:t>Wenn Sie fehlen, fehlt‘s an allen Ecken und Enden </a:t>
            </a:r>
            <a:r>
              <a:rPr lang="de-DE" sz="1000" b="1" baseline="80000"/>
              <a:t>5)</a:t>
            </a:r>
            <a:endParaRPr lang="de-DE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95E56-261E-4F43-5FCC-ACFFCBAFF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pic>
        <p:nvPicPr>
          <p:cNvPr id="10" name="Picture 9" descr="A person carrying a child on her back&#10;&#10;Description automatically generated">
            <a:extLst>
              <a:ext uri="{FF2B5EF4-FFF2-40B4-BE49-F238E27FC236}">
                <a16:creationId xmlns:a16="http://schemas.microsoft.com/office/drawing/2014/main" id="{E89BC797-EDF9-7DBC-2B6D-CC91981B0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" b="14793"/>
          <a:stretch/>
        </p:blipFill>
        <p:spPr>
          <a:xfrm>
            <a:off x="358774" y="1592567"/>
            <a:ext cx="4915901" cy="288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A81CF-6285-E5F7-7A9D-7625B77D21F5}"/>
              </a:ext>
            </a:extLst>
          </p:cNvPr>
          <p:cNvSpPr txBox="1"/>
          <p:nvPr/>
        </p:nvSpPr>
        <p:spPr>
          <a:xfrm>
            <a:off x="278484" y="4339697"/>
            <a:ext cx="4624464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1447113034</a:t>
            </a:r>
          </a:p>
        </p:txBody>
      </p:sp>
    </p:spTree>
    <p:extLst>
      <p:ext uri="{BB962C8B-B14F-4D97-AF65-F5344CB8AC3E}">
        <p14:creationId xmlns:p14="http://schemas.microsoft.com/office/powerpoint/2010/main" val="13279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ABDECF-F8B9-4EF7-E3C1-4B9BD3EF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84721"/>
          </a:xfrm>
        </p:spPr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32A684-D246-FC62-4D96-FF23801C1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00E04-F5CA-E125-5A9B-22DA94932F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1105" y="1522090"/>
            <a:ext cx="7693328" cy="3384550"/>
          </a:xfrm>
        </p:spPr>
        <p:txBody>
          <a:bodyPr/>
          <a:lstStyle/>
          <a:p>
            <a:r>
              <a:rPr lang="de-DE" sz="1800" b="1">
                <a:solidFill>
                  <a:schemeClr val="tx1"/>
                </a:solidFill>
              </a:rPr>
              <a:t>Teil I 		</a:t>
            </a:r>
            <a:r>
              <a:rPr lang="de-DE" sz="1800">
                <a:solidFill>
                  <a:schemeClr val="tx1"/>
                </a:solidFill>
              </a:rPr>
              <a:t>Weltweite Sterblichkeitstrends</a:t>
            </a:r>
          </a:p>
          <a:p>
            <a:r>
              <a:rPr lang="de-DE" sz="1200">
                <a:solidFill>
                  <a:schemeClr val="tx1"/>
                </a:solidFill>
              </a:rPr>
              <a:t>		Dr. Johannes Schäfer</a:t>
            </a:r>
          </a:p>
          <a:p>
            <a:endParaRPr lang="de-DE" sz="1800">
              <a:solidFill>
                <a:schemeClr val="tx1"/>
              </a:solidFill>
            </a:endParaRPr>
          </a:p>
          <a:p>
            <a:r>
              <a:rPr lang="de-DE" sz="1800" b="1">
                <a:solidFill>
                  <a:schemeClr val="tx1"/>
                </a:solidFill>
              </a:rPr>
              <a:t>Teil II 		</a:t>
            </a:r>
            <a:r>
              <a:rPr lang="de-DE" sz="1800">
                <a:solidFill>
                  <a:schemeClr val="tx1"/>
                </a:solidFill>
              </a:rPr>
              <a:t>Ein Blick auf den Markt für Hinterbliebenenabsicherung</a:t>
            </a:r>
          </a:p>
          <a:p>
            <a:r>
              <a:rPr lang="de-DE" sz="1200">
                <a:solidFill>
                  <a:schemeClr val="tx1"/>
                </a:solidFill>
              </a:rPr>
              <a:t>		Ulrich Pasdika</a:t>
            </a:r>
          </a:p>
          <a:p>
            <a:endParaRPr lang="de-DE" sz="1800">
              <a:solidFill>
                <a:schemeClr val="tx1"/>
              </a:solidFill>
            </a:endParaRPr>
          </a:p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DD175-F7D8-EDD6-4B7E-E2EA0C7F2C2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081A18-E53B-F707-4DCE-CE03D20A1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pic>
        <p:nvPicPr>
          <p:cNvPr id="4" name="Picture 3" descr="A group of people walking&#10;&#10;Description automatically generated">
            <a:extLst>
              <a:ext uri="{FF2B5EF4-FFF2-40B4-BE49-F238E27FC236}">
                <a16:creationId xmlns:a16="http://schemas.microsoft.com/office/drawing/2014/main" id="{AF79CC8D-AFB5-A280-C07D-6CF9A575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3" y="3093436"/>
            <a:ext cx="5486400" cy="172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7954AB-FFD8-A909-8303-24A11BFB9EFA}"/>
              </a:ext>
            </a:extLst>
          </p:cNvPr>
          <p:cNvSpPr txBox="1"/>
          <p:nvPr/>
        </p:nvSpPr>
        <p:spPr>
          <a:xfrm>
            <a:off x="1907499" y="4743178"/>
            <a:ext cx="4624464" cy="30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648261594</a:t>
            </a:r>
          </a:p>
        </p:txBody>
      </p:sp>
    </p:spTree>
    <p:extLst>
      <p:ext uri="{BB962C8B-B14F-4D97-AF65-F5344CB8AC3E}">
        <p14:creationId xmlns:p14="http://schemas.microsoft.com/office/powerpoint/2010/main" val="388971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5EC2DD-3FD3-54C3-5F5C-D3D432BC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BE9701-992E-90AD-128D-260D5090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Absicherungsbedarf von Familien in Deutschland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8A68-9906-C234-308E-5E0A4B3B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C850E9-B051-EACE-2394-7D7B5022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5101"/>
            <a:ext cx="8426450" cy="3378673"/>
          </a:xfrm>
        </p:spPr>
        <p:txBody>
          <a:bodyPr/>
          <a:lstStyle/>
          <a:p>
            <a:pPr marL="361950" indent="-185738"/>
            <a:r>
              <a:rPr lang="de-DE">
                <a:solidFill>
                  <a:schemeClr val="tx1"/>
                </a:solidFill>
              </a:rPr>
              <a:t>In Deutschland gibt es 8,4 Mio. Haushalte mit minderjährigen Kindern  </a:t>
            </a:r>
          </a:p>
          <a:p>
            <a:pPr marL="176212" lvl="1" indent="0">
              <a:buNone/>
            </a:pPr>
            <a:r>
              <a:rPr lang="de-DE">
                <a:solidFill>
                  <a:schemeClr val="tx1"/>
                </a:solidFill>
              </a:rPr>
              <a:t>	5,8 Mio. Ehepaare, 1,0 Mio. Lebensgemeinschaften, 1,6 Mio. Alleinerziehende</a:t>
            </a:r>
          </a:p>
          <a:p>
            <a:pPr marL="361950" indent="-185738">
              <a:spcBef>
                <a:spcPts val="1800"/>
              </a:spcBef>
            </a:pPr>
            <a:r>
              <a:rPr lang="de-DE">
                <a:solidFill>
                  <a:schemeClr val="tx1"/>
                </a:solidFill>
              </a:rPr>
              <a:t>Das durchschnittliche Haushaltseinkommen von Paaren mit Kindern beträgt </a:t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€ 7,600, das von Alleinerziehenden € 3,700 im Monat</a:t>
            </a:r>
          </a:p>
          <a:p>
            <a:pPr marL="361950" indent="-185738">
              <a:spcBef>
                <a:spcPts val="1800"/>
              </a:spcBef>
            </a:pPr>
            <a:r>
              <a:rPr lang="de-DE">
                <a:solidFill>
                  <a:schemeClr val="tx1"/>
                </a:solidFill>
              </a:rPr>
              <a:t>Das Einkommen von Haushalten mit minderjährigen Kindern beträgt ca. € 700 Mrd. pro Jahr </a:t>
            </a:r>
            <a:r>
              <a:rPr lang="de-DE">
                <a:solidFill>
                  <a:schemeClr val="tx1"/>
                </a:solidFill>
                <a:sym typeface="Wingdings" panose="05000000000000000000" pitchFamily="2" charset="2"/>
              </a:rPr>
              <a:t>	D</a:t>
            </a:r>
            <a:r>
              <a:rPr lang="de-DE">
                <a:solidFill>
                  <a:schemeClr val="tx1"/>
                </a:solidFill>
              </a:rPr>
              <a:t>as entspricht einem Absicherungsbedarf von € 3,5 Billionen</a:t>
            </a:r>
          </a:p>
          <a:p>
            <a:pPr marL="361950" indent="-185738">
              <a:spcBef>
                <a:spcPts val="1800"/>
              </a:spcBef>
            </a:pPr>
            <a:r>
              <a:rPr lang="de-DE">
                <a:solidFill>
                  <a:schemeClr val="tx1"/>
                </a:solidFill>
              </a:rPr>
              <a:t>Versicherte Summe Risikoleben zum 31.12.2022: € 0,9 Billionen – ein Viertel des Bedarfs gedeckt?</a:t>
            </a:r>
          </a:p>
          <a:p>
            <a:pPr marL="361950" indent="-185738">
              <a:buNone/>
            </a:pPr>
            <a:r>
              <a:rPr lang="de-DE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7E16A933-31E4-3663-5F99-CF8D871D9F60}"/>
              </a:ext>
            </a:extLst>
          </p:cNvPr>
          <p:cNvSpPr txBox="1">
            <a:spLocks/>
          </p:cNvSpPr>
          <p:nvPr/>
        </p:nvSpPr>
        <p:spPr>
          <a:xfrm>
            <a:off x="333375" y="4798475"/>
            <a:ext cx="8654596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de-DE" sz="600">
                <a:solidFill>
                  <a:schemeClr val="tx1"/>
                </a:solidFill>
              </a:rPr>
              <a:t>Quellen: Statistisches Bundesamt, https://www.destatis.de/DE/Themen/Gesellschaft-Umwelt/Bevoelkerung/Haushalte-Familien/Tabellen/2-5-familien.html, https://www.destatis.de/DE/Themen/Gesellschaft-Umwelt/Einkommen-Konsum-Lebensbedingungen/Einkommen-Einnahmen-Ausgaben/Tabellen/liste-haushaltstyp.html#115572 und eigen Berechnungen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743258-7A6A-B30C-9949-16C9BC979A11}"/>
              </a:ext>
            </a:extLst>
          </p:cNvPr>
          <p:cNvSpPr/>
          <p:nvPr/>
        </p:nvSpPr>
        <p:spPr>
          <a:xfrm>
            <a:off x="1143339" y="1807664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DC4F3B-C93A-03F2-B3D9-19F3A1EF118B}"/>
              </a:ext>
            </a:extLst>
          </p:cNvPr>
          <p:cNvSpPr/>
          <p:nvPr/>
        </p:nvSpPr>
        <p:spPr>
          <a:xfrm>
            <a:off x="1143338" y="3275280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C98B3-9156-9951-0117-1D458E45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4F624F9-9B9C-8C2D-7271-BFD6F1C7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21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3F760-8C78-DF8A-163B-B54984D5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854076"/>
            <a:ext cx="8313512" cy="32385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de-DE" sz="1600"/>
              <a:t>Ein großer Teil des Neugeschäfts in der Risikoleben wird im Zusammenhang mit Immobilienfinanzierungen abgeschlossen.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15430D-0E2E-69D1-CB12-E22345EA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078F4-FD29-1874-7F76-D9803AA424FF}"/>
              </a:ext>
            </a:extLst>
          </p:cNvPr>
          <p:cNvSpPr txBox="1"/>
          <p:nvPr/>
        </p:nvSpPr>
        <p:spPr>
          <a:xfrm>
            <a:off x="4946172" y="1604317"/>
            <a:ext cx="40309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5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F54497F-0343-7391-A6C5-7173C6319FA6}"/>
              </a:ext>
            </a:extLst>
          </p:cNvPr>
          <p:cNvGraphicFramePr>
            <a:graphicFrameLocks/>
          </p:cNvGraphicFramePr>
          <p:nvPr/>
        </p:nvGraphicFramePr>
        <p:xfrm>
          <a:off x="358775" y="1677505"/>
          <a:ext cx="4554312" cy="30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10EEC26-4E47-2673-C79E-3E748A27ABDB}"/>
              </a:ext>
            </a:extLst>
          </p:cNvPr>
          <p:cNvSpPr txBox="1"/>
          <p:nvPr/>
        </p:nvSpPr>
        <p:spPr>
          <a:xfrm>
            <a:off x="289405" y="1755941"/>
            <a:ext cx="46236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50A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e-DE" sz="1200">
                <a:solidFill>
                  <a:srgbClr val="0050A0"/>
                </a:solidFill>
              </a:rPr>
              <a:t>Veränderung Wohnungsbaukredite</a:t>
            </a:r>
            <a:r>
              <a:rPr lang="de-DE" sz="1200" baseline="0">
                <a:solidFill>
                  <a:srgbClr val="0050A0"/>
                </a:solidFill>
              </a:rPr>
              <a:t> </a:t>
            </a:r>
            <a:r>
              <a:rPr lang="de-DE" sz="1200">
                <a:solidFill>
                  <a:srgbClr val="0050A0"/>
                </a:solidFill>
              </a:rPr>
              <a:t>und</a:t>
            </a:r>
            <a:r>
              <a:rPr lang="de-DE" sz="1200" baseline="0">
                <a:solidFill>
                  <a:srgbClr val="0050A0"/>
                </a:solidFill>
              </a:rPr>
              <a:t> </a:t>
            </a:r>
            <a:r>
              <a:rPr lang="de-DE" sz="1200">
                <a:solidFill>
                  <a:srgbClr val="0050A0"/>
                </a:solidFill>
              </a:rPr>
              <a:t>VS NG RLV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9D81C1BC-469A-BA25-7244-E3272C435635}"/>
              </a:ext>
            </a:extLst>
          </p:cNvPr>
          <p:cNvSpPr txBox="1">
            <a:spLocks/>
          </p:cNvSpPr>
          <p:nvPr/>
        </p:nvSpPr>
        <p:spPr>
          <a:xfrm>
            <a:off x="333375" y="4901840"/>
            <a:ext cx="8654596" cy="33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de-DE" sz="600">
                <a:solidFill>
                  <a:schemeClr val="tx1"/>
                </a:solidFill>
              </a:rPr>
              <a:t>Quellen: GDV-Statistiken, Deutsche Bundesbank, Neugeschäftsvolumina Banken DE / Wohnungsbaukredite an private Haushalte insgesamt, und eigene Berechnungen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3645BA-8F4F-15CC-AFC0-CF87B9DE9E58}"/>
              </a:ext>
            </a:extLst>
          </p:cNvPr>
          <p:cNvSpPr/>
          <p:nvPr/>
        </p:nvSpPr>
        <p:spPr>
          <a:xfrm>
            <a:off x="5112077" y="2032940"/>
            <a:ext cx="3673148" cy="2561183"/>
          </a:xfrm>
          <a:prstGeom prst="roundRect">
            <a:avLst>
              <a:gd name="adj" fmla="val 35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sz="1200" i="0">
                <a:effectLst/>
              </a:rPr>
              <a:t>VS Neugeschäft Risikoleben = 30% neue Wohnungsbaukredite private Haushalte </a:t>
            </a:r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de-DE" sz="1200"/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sz="1200"/>
              <a:t>VS Neugeschäft ca. € 80 Mrd. pro Jahr</a:t>
            </a:r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de-DE" sz="1200"/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sz="1200"/>
              <a:t>Stückzahl -20% seit 2018</a:t>
            </a:r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de-DE" sz="1200"/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sz="1200"/>
              <a:t>Durchschnittliche VS pro Police seit 2013 verdoppelt</a:t>
            </a:r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de-DE" sz="1200"/>
          </a:p>
          <a:p>
            <a:pPr marL="176213" indent="-873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sz="1200"/>
              <a:t>Fokus Risikoleben stark auf Immobilien-finanzierungen, d.h. weit weniger als 25% des Absicherungsbedarfs von Familien gedeckt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F6EE8-5A5B-530E-391C-214296DD9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E9DFA2-9446-E3B6-43EE-348387231E39}"/>
              </a:ext>
            </a:extLst>
          </p:cNvPr>
          <p:cNvSpPr/>
          <p:nvPr/>
        </p:nvSpPr>
        <p:spPr>
          <a:xfrm>
            <a:off x="-157397" y="247338"/>
            <a:ext cx="4954249" cy="487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person holding a small house&#10;&#10;Description automatically generated">
            <a:extLst>
              <a:ext uri="{FF2B5EF4-FFF2-40B4-BE49-F238E27FC236}">
                <a16:creationId xmlns:a16="http://schemas.microsoft.com/office/drawing/2014/main" id="{A7AA745D-3F6F-961A-C3EB-F7D89083B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9"/>
          <a:stretch/>
        </p:blipFill>
        <p:spPr>
          <a:xfrm>
            <a:off x="0" y="2620"/>
            <a:ext cx="6213371" cy="5143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9FE82C-C231-84A7-F351-80FB41FAFF2F}"/>
              </a:ext>
            </a:extLst>
          </p:cNvPr>
          <p:cNvSpPr/>
          <p:nvPr/>
        </p:nvSpPr>
        <p:spPr>
          <a:xfrm>
            <a:off x="4796852" y="0"/>
            <a:ext cx="4347148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0">
                <a:schemeClr val="bg2">
                  <a:alpha val="0"/>
                </a:schemeClr>
              </a:gs>
              <a:gs pos="28000">
                <a:schemeClr val="bg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8C96A-0AB0-AA45-9484-98424BB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6FCC2D2-7095-59A9-182D-2F4EC0C2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71" y="1827131"/>
            <a:ext cx="4640446" cy="3378673"/>
          </a:xfrm>
        </p:spPr>
        <p:txBody>
          <a:bodyPr>
            <a:norm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Steueraufkommen von 2017 bis 2022 um 80% gestiegen</a:t>
            </a:r>
            <a:endParaRPr lang="de-DE" sz="1600" b="0" i="0">
              <a:solidFill>
                <a:schemeClr val="tx1"/>
              </a:solidFill>
              <a:effectLst/>
            </a:endParaRPr>
          </a:p>
          <a:p>
            <a:r>
              <a:rPr lang="de-DE" sz="1600" b="0" i="0">
                <a:solidFill>
                  <a:schemeClr val="tx1"/>
                </a:solidFill>
                <a:effectLst/>
              </a:rPr>
              <a:t>Laut Schätzungen werden 400 Milliarden Euro jährlich vererbt</a:t>
            </a:r>
          </a:p>
          <a:p>
            <a:pPr marL="0" indent="0">
              <a:buNone/>
              <a:tabLst>
                <a:tab pos="627063" algn="l"/>
              </a:tabLst>
            </a:pPr>
            <a:r>
              <a:rPr lang="de-DE" sz="1600">
                <a:solidFill>
                  <a:schemeClr val="tx1"/>
                </a:solidFill>
              </a:rPr>
              <a:t>	50% davon I</a:t>
            </a:r>
            <a:r>
              <a:rPr lang="de-DE" sz="1600" b="0" i="0">
                <a:solidFill>
                  <a:schemeClr val="tx1"/>
                </a:solidFill>
                <a:effectLst/>
              </a:rPr>
              <a:t>mmobilien</a:t>
            </a:r>
          </a:p>
          <a:p>
            <a:r>
              <a:rPr lang="de-DE" sz="1600">
                <a:solidFill>
                  <a:schemeClr val="tx1"/>
                </a:solidFill>
              </a:rPr>
              <a:t>Weiterer Anstieg </a:t>
            </a:r>
            <a:r>
              <a:rPr lang="de-DE" sz="1600" b="0" i="0">
                <a:solidFill>
                  <a:schemeClr val="tx1"/>
                </a:solidFill>
                <a:effectLst/>
              </a:rPr>
              <a:t>Steuern aufgrund geänderter Immobilienbewertung zu erwarten</a:t>
            </a:r>
            <a:endParaRPr lang="de-DE" sz="1600" b="1" i="0">
              <a:solidFill>
                <a:schemeClr val="tx1"/>
              </a:solidFill>
              <a:effectLst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702D3A6C-9D45-9D10-4A85-42C5DE2B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79476"/>
            <a:ext cx="8426450" cy="323850"/>
          </a:xfrm>
        </p:spPr>
        <p:txBody>
          <a:bodyPr/>
          <a:lstStyle/>
          <a:p>
            <a:r>
              <a:rPr lang="de-DE" sz="2000"/>
              <a:t>Erbschaft- und Schenkungsteuer – ein neues Geschäftsfeld?</a:t>
            </a:r>
          </a:p>
        </p:txBody>
      </p:sp>
      <p:pic>
        <p:nvPicPr>
          <p:cNvPr id="12" name="Grafik 3">
            <a:extLst>
              <a:ext uri="{FF2B5EF4-FFF2-40B4-BE49-F238E27FC236}">
                <a16:creationId xmlns:a16="http://schemas.microsoft.com/office/drawing/2014/main" id="{5D97ED96-B42E-7E51-785F-316931474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3828" y="218474"/>
            <a:ext cx="1175883" cy="556226"/>
          </a:xfrm>
          <a:prstGeom prst="rect">
            <a:avLst/>
          </a:prstGeom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id="{9ADD2B11-0B0E-28D4-2560-28FF769B37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57040" y="218474"/>
            <a:ext cx="1748400" cy="558000"/>
          </a:xfrm>
          <a:prstGeom prst="rect">
            <a:avLst/>
          </a:prstGeom>
        </p:spPr>
      </p:pic>
      <p:graphicFrame>
        <p:nvGraphicFramePr>
          <p:cNvPr id="14" name="Inhaltsplatzhalter 7">
            <a:extLst>
              <a:ext uri="{FF2B5EF4-FFF2-40B4-BE49-F238E27FC236}">
                <a16:creationId xmlns:a16="http://schemas.microsoft.com/office/drawing/2014/main" id="{E7E110F2-6584-58D8-BD11-295FFD476644}"/>
              </a:ext>
            </a:extLst>
          </p:cNvPr>
          <p:cNvGraphicFramePr>
            <a:graphicFrameLocks/>
          </p:cNvGraphicFramePr>
          <p:nvPr/>
        </p:nvGraphicFramePr>
        <p:xfrm>
          <a:off x="4999221" y="1540805"/>
          <a:ext cx="3990001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8B48E9E-D600-305B-3F89-CC46F91DC260}"/>
              </a:ext>
            </a:extLst>
          </p:cNvPr>
          <p:cNvSpPr txBox="1"/>
          <p:nvPr/>
        </p:nvSpPr>
        <p:spPr>
          <a:xfrm>
            <a:off x="5254105" y="2550838"/>
            <a:ext cx="462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/>
              <a:t>Erbschaftsteuerfreibetrag Kind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3003CA-6274-56B0-6DDE-A1381A413C60}"/>
              </a:ext>
            </a:extLst>
          </p:cNvPr>
          <p:cNvSpPr txBox="1"/>
          <p:nvPr/>
        </p:nvSpPr>
        <p:spPr>
          <a:xfrm>
            <a:off x="325875" y="4676156"/>
            <a:ext cx="7726555" cy="55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de-DE" sz="600"/>
              <a:t>Quellen: Statistisches Bundesamt, Statistik über die Erbschaft- und Schenkungsteuer, https://report.europace.de/index-epx-mean/, eigene Berechnungen</a:t>
            </a:r>
          </a:p>
          <a:p>
            <a:pPr algn="l">
              <a:lnSpc>
                <a:spcPts val="1950"/>
              </a:lnSpc>
            </a:pPr>
            <a:endParaRPr lang="de-DE" sz="60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631B53-5204-4EAA-009B-CEC5F603177E}"/>
              </a:ext>
            </a:extLst>
          </p:cNvPr>
          <p:cNvCxnSpPr/>
          <p:nvPr/>
        </p:nvCxnSpPr>
        <p:spPr>
          <a:xfrm>
            <a:off x="5340779" y="2804728"/>
            <a:ext cx="3474720" cy="0"/>
          </a:xfrm>
          <a:prstGeom prst="line">
            <a:avLst/>
          </a:prstGeom>
          <a:ln w="34925">
            <a:solidFill>
              <a:srgbClr val="FAB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C16A42-2DAE-39DD-960B-26EC6BDCD804}"/>
              </a:ext>
            </a:extLst>
          </p:cNvPr>
          <p:cNvSpPr/>
          <p:nvPr/>
        </p:nvSpPr>
        <p:spPr>
          <a:xfrm>
            <a:off x="829656" y="3163324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2BFBE-9370-AD1C-05D7-40927705EE30}"/>
              </a:ext>
            </a:extLst>
          </p:cNvPr>
          <p:cNvSpPr txBox="1"/>
          <p:nvPr/>
        </p:nvSpPr>
        <p:spPr>
          <a:xfrm>
            <a:off x="325875" y="4562632"/>
            <a:ext cx="4624464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1456183859</a:t>
            </a:r>
          </a:p>
        </p:txBody>
      </p:sp>
    </p:spTree>
    <p:extLst>
      <p:ext uri="{BB962C8B-B14F-4D97-AF65-F5344CB8AC3E}">
        <p14:creationId xmlns:p14="http://schemas.microsoft.com/office/powerpoint/2010/main" val="31645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C5A7B-2E63-CA3B-D380-4A629AE7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fld id="{DE39651E-0FEF-E846-A09F-AF231750E7E3}" type="slidenum">
              <a:rPr lang="en-US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C41DA1-A65C-2B01-024E-FA31D7D2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79476"/>
            <a:ext cx="3842042" cy="32385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err="1"/>
              <a:t>Bedarf</a:t>
            </a:r>
            <a:r>
              <a:rPr lang="en-US"/>
              <a:t> in </a:t>
            </a:r>
            <a:r>
              <a:rPr lang="en-US" err="1"/>
              <a:t>Rentnerhaushalten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B262B-8CE6-3173-864F-DE2CE0F5C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56" b="8425"/>
          <a:stretch/>
        </p:blipFill>
        <p:spPr>
          <a:xfrm>
            <a:off x="20" y="-92210"/>
            <a:ext cx="9143980" cy="3000365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E90DAA6-1010-79D3-E05D-90A8917F3959}"/>
              </a:ext>
            </a:extLst>
          </p:cNvPr>
          <p:cNvSpPr txBox="1">
            <a:spLocks/>
          </p:cNvSpPr>
          <p:nvPr/>
        </p:nvSpPr>
        <p:spPr>
          <a:xfrm>
            <a:off x="1976385" y="1698305"/>
            <a:ext cx="4699455" cy="323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b="1" kern="1200">
                <a:solidFill>
                  <a:srgbClr val="005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err="1"/>
              <a:t>Bedarf</a:t>
            </a:r>
            <a:r>
              <a:rPr lang="en-US"/>
              <a:t> in der Generation 65+</a:t>
            </a:r>
            <a:endParaRPr lang="de-DE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B7CA27FA-0857-F504-12A6-89ED9653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21" y="2940415"/>
            <a:ext cx="4480560" cy="3537788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chemeClr val="tx1"/>
                </a:solidFill>
              </a:rPr>
              <a:t>Durchschnittliches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Haushaltsnettoeinkommen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verheiratete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Personen</a:t>
            </a:r>
            <a:r>
              <a:rPr lang="en-US">
                <a:solidFill>
                  <a:schemeClr val="tx1"/>
                </a:solidFill>
              </a:rPr>
              <a:t> ab 65 Jahre € 2.910 </a:t>
            </a:r>
            <a:r>
              <a:rPr lang="en-US" sz="1100" baseline="80000">
                <a:solidFill>
                  <a:schemeClr val="tx1"/>
                </a:solidFill>
              </a:rPr>
              <a:t>1)</a:t>
            </a:r>
          </a:p>
          <a:p>
            <a:r>
              <a:rPr lang="de-DE">
                <a:solidFill>
                  <a:schemeClr val="tx1"/>
                </a:solidFill>
              </a:rPr>
              <a:t>Durchschnittliche gesetzliche Witwen/-Witwerrente  € 596 </a:t>
            </a:r>
            <a:r>
              <a:rPr lang="en-US" sz="1100" baseline="80000">
                <a:solidFill>
                  <a:schemeClr val="tx1"/>
                </a:solidFill>
              </a:rPr>
              <a:t>2)</a:t>
            </a:r>
          </a:p>
          <a:p>
            <a:r>
              <a:rPr lang="de-DE">
                <a:solidFill>
                  <a:schemeClr val="tx1"/>
                </a:solidFill>
              </a:rPr>
              <a:t>2,4 Mio. Haushalte mit „Haupteinkommens-person (HEP)“ 80-84 Jahre. 47% der HEP verwitwet; 80% davon Frauen. </a:t>
            </a:r>
            <a:r>
              <a:rPr lang="en-US" sz="900" baseline="80000">
                <a:solidFill>
                  <a:schemeClr val="tx1"/>
                </a:solidFill>
              </a:rPr>
              <a:t>3)</a:t>
            </a:r>
            <a:endParaRPr lang="en-US" baseline="80000">
              <a:solidFill>
                <a:schemeClr val="tx1"/>
              </a:solidFill>
            </a:endParaRPr>
          </a:p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CD29B804-8DCB-FAAE-8583-6E9D56720299}"/>
              </a:ext>
            </a:extLst>
          </p:cNvPr>
          <p:cNvSpPr txBox="1">
            <a:spLocks/>
          </p:cNvSpPr>
          <p:nvPr/>
        </p:nvSpPr>
        <p:spPr>
          <a:xfrm>
            <a:off x="4494305" y="2940415"/>
            <a:ext cx="4480560" cy="353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7063"/>
            <a:r>
              <a:rPr lang="de-DE">
                <a:solidFill>
                  <a:schemeClr val="tx1"/>
                </a:solidFill>
              </a:rPr>
              <a:t>Verwitwung: Wohnkosten oft unverändert; Bedarf bezahlte Pflege/Unterstützung erhöht 	finanzielle Situation massiv schlechter</a:t>
            </a:r>
          </a:p>
          <a:p>
            <a:r>
              <a:rPr lang="de-DE">
                <a:solidFill>
                  <a:schemeClr val="tx1"/>
                </a:solidFill>
              </a:rPr>
              <a:t>Idee spezielle Absicherung für die Generation 65+?</a:t>
            </a:r>
          </a:p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6FE932-1AA2-5E59-DFAE-A860A5AA7210}"/>
              </a:ext>
            </a:extLst>
          </p:cNvPr>
          <p:cNvSpPr txBox="1"/>
          <p:nvPr/>
        </p:nvSpPr>
        <p:spPr>
          <a:xfrm>
            <a:off x="4718759" y="4707934"/>
            <a:ext cx="448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/>
              <a:t>1) </a:t>
            </a:r>
            <a:r>
              <a:rPr lang="en-US" sz="600" err="1"/>
              <a:t>Renten</a:t>
            </a:r>
            <a:r>
              <a:rPr lang="en-US" sz="600"/>
              <a:t> </a:t>
            </a:r>
            <a:r>
              <a:rPr lang="en-US" sz="600" err="1"/>
              <a:t>nach</a:t>
            </a:r>
            <a:r>
              <a:rPr lang="en-US" sz="600"/>
              <a:t> </a:t>
            </a:r>
            <a:r>
              <a:rPr lang="en-US" sz="600" err="1"/>
              <a:t>Zahlbetrag</a:t>
            </a:r>
            <a:r>
              <a:rPr lang="en-US" sz="600"/>
              <a:t> (GRV), </a:t>
            </a:r>
            <a:r>
              <a:rPr lang="en-US" sz="600" err="1"/>
              <a:t>Bundeszentrale</a:t>
            </a:r>
            <a:r>
              <a:rPr lang="en-US" sz="600"/>
              <a:t> für </a:t>
            </a:r>
            <a:r>
              <a:rPr lang="en-US" sz="600" err="1"/>
              <a:t>politische</a:t>
            </a:r>
            <a:r>
              <a:rPr lang="en-US" sz="600"/>
              <a:t> </a:t>
            </a:r>
            <a:r>
              <a:rPr lang="en-US" sz="600" err="1"/>
              <a:t>Bildung</a:t>
            </a:r>
            <a:r>
              <a:rPr lang="en-US" sz="600"/>
              <a:t>, 20.12.2022, </a:t>
            </a:r>
            <a:r>
              <a:rPr lang="en-US" sz="600" err="1"/>
              <a:t>Daten</a:t>
            </a:r>
            <a:r>
              <a:rPr lang="en-US" sz="600"/>
              <a:t> 2020</a:t>
            </a:r>
            <a:br>
              <a:rPr lang="en-US" sz="600"/>
            </a:br>
            <a:r>
              <a:rPr lang="en-US" sz="600"/>
              <a:t>2) Deutsche </a:t>
            </a:r>
            <a:r>
              <a:rPr lang="en-US" sz="600" err="1"/>
              <a:t>Rentenversicherung</a:t>
            </a:r>
            <a:r>
              <a:rPr lang="en-US" sz="600"/>
              <a:t>, </a:t>
            </a:r>
            <a:r>
              <a:rPr lang="de-DE" sz="600"/>
              <a:t>Rentenversicherung in Zeitreihen Oktober 2023</a:t>
            </a:r>
            <a:r>
              <a:rPr lang="en-US" sz="600"/>
              <a:t>, </a:t>
            </a:r>
            <a:r>
              <a:rPr lang="en-US" sz="600" err="1"/>
              <a:t>Daten</a:t>
            </a:r>
            <a:r>
              <a:rPr lang="en-US" sz="600"/>
              <a:t> 2019</a:t>
            </a:r>
          </a:p>
          <a:p>
            <a:r>
              <a:rPr lang="de-DE" sz="600"/>
              <a:t>3</a:t>
            </a:r>
            <a:r>
              <a:rPr lang="en-US" sz="600"/>
              <a:t>) </a:t>
            </a:r>
            <a:r>
              <a:rPr lang="de-DE" sz="600"/>
              <a:t>Statistisches Bundesamt, Bevölkerung und Erwerbstätigkeit, Haushalte und Familien, Ergebnisse des Mikrozensus</a:t>
            </a:r>
            <a:endParaRPr lang="en-US" sz="600"/>
          </a:p>
          <a:p>
            <a:pPr algn="l"/>
            <a:endParaRPr lang="de-DE" sz="600"/>
          </a:p>
        </p:txBody>
      </p:sp>
      <p:pic>
        <p:nvPicPr>
          <p:cNvPr id="34" name="Grafik 6">
            <a:extLst>
              <a:ext uri="{FF2B5EF4-FFF2-40B4-BE49-F238E27FC236}">
                <a16:creationId xmlns:a16="http://schemas.microsoft.com/office/drawing/2014/main" id="{A9CC2006-7A08-952A-71E3-4DB2337A3E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57040" y="86444"/>
            <a:ext cx="1748400" cy="5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679A1C-7BCE-4C9E-DBC1-223BC4A28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550" y="88489"/>
            <a:ext cx="1176528" cy="55778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2F1A1-15A7-7FD6-A683-2A80DDC5BF74}"/>
              </a:ext>
            </a:extLst>
          </p:cNvPr>
          <p:cNvSpPr txBox="1"/>
          <p:nvPr/>
        </p:nvSpPr>
        <p:spPr>
          <a:xfrm>
            <a:off x="4722946" y="4427457"/>
            <a:ext cx="4624464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956468886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DC10844-9BEE-F3EC-14B1-96075CF14FCF}"/>
              </a:ext>
            </a:extLst>
          </p:cNvPr>
          <p:cNvSpPr/>
          <p:nvPr/>
        </p:nvSpPr>
        <p:spPr>
          <a:xfrm>
            <a:off x="4974749" y="3512073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3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7BE8C-415A-9F86-F607-0F245C77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CABB9-15AA-D0CF-6F3E-25B957F2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3476E-8893-A916-E53D-60802858B3A6}"/>
              </a:ext>
            </a:extLst>
          </p:cNvPr>
          <p:cNvGrpSpPr/>
          <p:nvPr/>
        </p:nvGrpSpPr>
        <p:grpSpPr>
          <a:xfrm>
            <a:off x="3616959" y="1618232"/>
            <a:ext cx="2912533" cy="2408264"/>
            <a:chOff x="2926080" y="1144693"/>
            <a:chExt cx="3217333" cy="2774024"/>
          </a:xfrm>
        </p:grpSpPr>
        <p:pic>
          <p:nvPicPr>
            <p:cNvPr id="10" name="Picture 9" descr="A logo with people in a circle&#10;&#10;Description automatically generated">
              <a:extLst>
                <a:ext uri="{FF2B5EF4-FFF2-40B4-BE49-F238E27FC236}">
                  <a16:creationId xmlns:a16="http://schemas.microsoft.com/office/drawing/2014/main" id="{C7F7E7EF-0AED-2D5C-60B7-05992FA71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210D4A"/>
                </a:clrFrom>
                <a:clrTo>
                  <a:srgbClr val="210D4A">
                    <a:alpha val="0"/>
                  </a:srgbClr>
                </a:clrTo>
              </a:clrChange>
            </a:blip>
            <a:srcRect l="20207" t="10989" r="21555" b="35078"/>
            <a:stretch/>
          </p:blipFill>
          <p:spPr>
            <a:xfrm>
              <a:off x="2926080" y="1144693"/>
              <a:ext cx="3217333" cy="277402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CE86F1-2EA6-1145-CE20-9128AE595AD8}"/>
                </a:ext>
              </a:extLst>
            </p:cNvPr>
            <p:cNvSpPr/>
            <p:nvPr/>
          </p:nvSpPr>
          <p:spPr>
            <a:xfrm>
              <a:off x="3210560" y="1298581"/>
              <a:ext cx="799253" cy="6250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59B232-ABE1-1DE2-2E9D-710B72CAD8A6}"/>
                </a:ext>
              </a:extLst>
            </p:cNvPr>
            <p:cNvSpPr/>
            <p:nvPr/>
          </p:nvSpPr>
          <p:spPr>
            <a:xfrm>
              <a:off x="5134189" y="1298581"/>
              <a:ext cx="799253" cy="6250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545C16-1F59-2398-FE57-B6A49CE20868}"/>
                </a:ext>
              </a:extLst>
            </p:cNvPr>
            <p:cNvSpPr/>
            <p:nvPr/>
          </p:nvSpPr>
          <p:spPr>
            <a:xfrm>
              <a:off x="3261363" y="3151088"/>
              <a:ext cx="799253" cy="6250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CB5843-B9FD-B64D-2C3A-C76DC208892C}"/>
                </a:ext>
              </a:extLst>
            </p:cNvPr>
            <p:cNvSpPr/>
            <p:nvPr/>
          </p:nvSpPr>
          <p:spPr>
            <a:xfrm>
              <a:off x="5181603" y="3151088"/>
              <a:ext cx="799253" cy="6250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4A9CF94-C439-E806-40F4-14319E30057A}"/>
              </a:ext>
            </a:extLst>
          </p:cNvPr>
          <p:cNvSpPr txBox="1"/>
          <p:nvPr/>
        </p:nvSpPr>
        <p:spPr>
          <a:xfrm>
            <a:off x="5166771" y="1111319"/>
            <a:ext cx="2511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816AF6"/>
                </a:solidFill>
              </a:rPr>
              <a:t>Arbeitskraftsicherung etabliert und erfolgreich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2F818-0596-27B8-7E2C-02CAC00F80E4}"/>
              </a:ext>
            </a:extLst>
          </p:cNvPr>
          <p:cNvSpPr txBox="1"/>
          <p:nvPr/>
        </p:nvSpPr>
        <p:spPr>
          <a:xfrm>
            <a:off x="6324245" y="2529976"/>
            <a:ext cx="2511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F2C800"/>
                </a:solidFill>
              </a:rPr>
              <a:t>Fokus Risikoleben auf Immobilienfinanzierungen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A2E25-8333-1258-16AD-8AA8FA05C478}"/>
              </a:ext>
            </a:extLst>
          </p:cNvPr>
          <p:cNvSpPr txBox="1"/>
          <p:nvPr/>
        </p:nvSpPr>
        <p:spPr>
          <a:xfrm>
            <a:off x="5305209" y="3937851"/>
            <a:ext cx="3439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F9436C"/>
                </a:solidFill>
              </a:rPr>
              <a:t>AKS-Kunden mit Familie haben idR Bedarf an Hinterbliebenenschutz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51EA6A-ED08-42F6-51F6-AEB82CADC45B}"/>
              </a:ext>
            </a:extLst>
          </p:cNvPr>
          <p:cNvSpPr txBox="1"/>
          <p:nvPr/>
        </p:nvSpPr>
        <p:spPr>
          <a:xfrm>
            <a:off x="102742" y="1403706"/>
            <a:ext cx="387448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i="1" dirty="0">
                <a:solidFill>
                  <a:srgbClr val="02C5A7"/>
                </a:solidFill>
              </a:rPr>
              <a:t>Arbeitskraftsicherung plus Hinterbliebenenschutz</a:t>
            </a:r>
          </a:p>
          <a:p>
            <a:pPr algn="ctr"/>
            <a:endParaRPr lang="de-DE" sz="1600" i="1" dirty="0">
              <a:solidFill>
                <a:srgbClr val="02C5A7"/>
              </a:solidFill>
            </a:endParaRPr>
          </a:p>
          <a:p>
            <a:pPr algn="ctr"/>
            <a:r>
              <a:rPr lang="de-DE" sz="1600" dirty="0">
                <a:solidFill>
                  <a:srgbClr val="02C5A7"/>
                </a:solidFill>
              </a:rPr>
              <a:t>BU- oder GF-Rente</a:t>
            </a:r>
          </a:p>
          <a:p>
            <a:pPr algn="ctr"/>
            <a:r>
              <a:rPr lang="de-DE" sz="1600" dirty="0">
                <a:solidFill>
                  <a:srgbClr val="02C5A7"/>
                </a:solidFill>
              </a:rPr>
              <a:t>+</a:t>
            </a:r>
          </a:p>
          <a:p>
            <a:pPr algn="ctr"/>
            <a:r>
              <a:rPr lang="de-DE" sz="1600" dirty="0">
                <a:solidFill>
                  <a:srgbClr val="02C5A7"/>
                </a:solidFill>
              </a:rPr>
              <a:t>Leistung im Todesfall z.B.10-fache AKS-Jahresrente oder Summe der ausstehenden AKS-Jahresrenten</a:t>
            </a:r>
          </a:p>
          <a:p>
            <a:pPr algn="ctr"/>
            <a:endParaRPr lang="de-DE" sz="1600" dirty="0">
              <a:solidFill>
                <a:srgbClr val="02C5A7"/>
              </a:solidFill>
            </a:endParaRPr>
          </a:p>
          <a:p>
            <a:pPr algn="ctr"/>
            <a:r>
              <a:rPr lang="de-DE" sz="1600" dirty="0">
                <a:solidFill>
                  <a:srgbClr val="02C5A7"/>
                </a:solidFill>
              </a:rPr>
              <a:t>Dauer Hinterbliebenenschutz kann abgekürzt gewählt werden (voraussichtlicher Abschluss Ausbildung Kinder)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5C9AD-A5DC-F982-FB90-5BB646186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825575-C551-3B2C-2D73-2A90306C1974}"/>
              </a:ext>
            </a:extLst>
          </p:cNvPr>
          <p:cNvSpPr txBox="1"/>
          <p:nvPr/>
        </p:nvSpPr>
        <p:spPr>
          <a:xfrm>
            <a:off x="193552" y="4679413"/>
            <a:ext cx="4624464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1498348832</a:t>
            </a:r>
          </a:p>
        </p:txBody>
      </p:sp>
    </p:spTree>
    <p:extLst>
      <p:ext uri="{BB962C8B-B14F-4D97-AF65-F5344CB8AC3E}">
        <p14:creationId xmlns:p14="http://schemas.microsoft.com/office/powerpoint/2010/main" val="12232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2D98B-C0E1-5FFE-4173-DC216244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" b="27"/>
          <a:stretch/>
        </p:blipFill>
        <p:spPr>
          <a:xfrm>
            <a:off x="20" y="14"/>
            <a:ext cx="7460291" cy="514349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51435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51435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51435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B723A-470E-510F-F587-EB3ED041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8" y="820783"/>
            <a:ext cx="3085167" cy="1191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  <a:latin typeface="+mn-lt"/>
                <a:cs typeface="+mj-cs"/>
              </a:rPr>
              <a:t>AKS+</a:t>
            </a:r>
            <a:br>
              <a:rPr lang="en-US" sz="240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de-DE" sz="1500">
                <a:solidFill>
                  <a:schemeClr val="tx1"/>
                </a:solidFill>
              </a:rPr>
              <a:t>Beispiel Anna – Nichtraucherin</a:t>
            </a:r>
            <a:r>
              <a:rPr lang="de-DE" sz="150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n-US" sz="1500">
              <a:solidFill>
                <a:schemeClr val="tx1"/>
              </a:solidFill>
              <a:highlight>
                <a:srgbClr val="FFFF00"/>
              </a:highlight>
              <a:latin typeface="+mn-lt"/>
              <a:cs typeface="+mj-cs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4F51FD8-E7EF-2D39-DA0E-552CDFB09E9A}"/>
              </a:ext>
            </a:extLst>
          </p:cNvPr>
          <p:cNvSpPr txBox="1">
            <a:spLocks/>
          </p:cNvSpPr>
          <p:nvPr/>
        </p:nvSpPr>
        <p:spPr>
          <a:xfrm>
            <a:off x="2160837" y="3064162"/>
            <a:ext cx="4363573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800" b="1">
                <a:solidFill>
                  <a:schemeClr val="bg2"/>
                </a:solidFill>
              </a:rPr>
              <a:t>Anna, 32 Jahre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Investmentberaterin 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€ 90.000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D21DCDC-4CFC-BC3C-EF01-23CA5B8A350F}"/>
              </a:ext>
            </a:extLst>
          </p:cNvPr>
          <p:cNvSpPr txBox="1">
            <a:spLocks/>
          </p:cNvSpPr>
          <p:nvPr/>
        </p:nvSpPr>
        <p:spPr>
          <a:xfrm>
            <a:off x="2957907" y="201647"/>
            <a:ext cx="1458541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Jahre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E31366-5DC0-CA8D-10DE-447CA3BA5A05}"/>
              </a:ext>
            </a:extLst>
          </p:cNvPr>
          <p:cNvSpPr txBox="1">
            <a:spLocks/>
          </p:cNvSpPr>
          <p:nvPr/>
        </p:nvSpPr>
        <p:spPr>
          <a:xfrm>
            <a:off x="398279" y="1141125"/>
            <a:ext cx="4363573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 Jahre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07251B5-7E2C-6C60-2DA2-1B688AF08104}"/>
              </a:ext>
            </a:extLst>
          </p:cNvPr>
          <p:cNvSpPr txBox="1">
            <a:spLocks/>
          </p:cNvSpPr>
          <p:nvPr/>
        </p:nvSpPr>
        <p:spPr>
          <a:xfrm>
            <a:off x="-894420" y="2604914"/>
            <a:ext cx="4363573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800" b="1">
                <a:solidFill>
                  <a:schemeClr val="bg2"/>
                </a:solidFill>
              </a:rPr>
              <a:t>Paul, 34 Jahre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Lehrer  Gesamtschule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€ 65.000</a:t>
            </a:r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03AF0641-DA8F-349C-6EAA-41B79470B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3828" y="218474"/>
            <a:ext cx="1175883" cy="556226"/>
          </a:xfrm>
          <a:prstGeom prst="rect">
            <a:avLst/>
          </a:prstGeom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8AB22159-AA75-08FD-21C2-AD7773866D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57040" y="218474"/>
            <a:ext cx="1748400" cy="5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024A0F-52BB-A44E-11B5-83BF7A851493}"/>
              </a:ext>
            </a:extLst>
          </p:cNvPr>
          <p:cNvSpPr txBox="1"/>
          <p:nvPr/>
        </p:nvSpPr>
        <p:spPr>
          <a:xfrm>
            <a:off x="5533554" y="1963453"/>
            <a:ext cx="354427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€ 2000 mtl. BU-Rente, Endalter 67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Hinterbliebenenschutz bis Endalter 52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fixe VS € 240.000 oder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anfängliche VS € 480.000, jährlich um € 24.000 fallend 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9C133660-F81E-ECE3-B858-B052270E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3F3EE-449B-EA50-5B23-EDEA29C67FEF}"/>
              </a:ext>
            </a:extLst>
          </p:cNvPr>
          <p:cNvSpPr txBox="1"/>
          <p:nvPr/>
        </p:nvSpPr>
        <p:spPr>
          <a:xfrm>
            <a:off x="7092675" y="4755540"/>
            <a:ext cx="4624464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1447113034</a:t>
            </a:r>
          </a:p>
        </p:txBody>
      </p:sp>
    </p:spTree>
    <p:extLst>
      <p:ext uri="{BB962C8B-B14F-4D97-AF65-F5344CB8AC3E}">
        <p14:creationId xmlns:p14="http://schemas.microsoft.com/office/powerpoint/2010/main" val="181305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2D98B-C0E1-5FFE-4173-DC216244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" b="27"/>
          <a:stretch/>
        </p:blipFill>
        <p:spPr>
          <a:xfrm>
            <a:off x="20" y="14"/>
            <a:ext cx="7460291" cy="514349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51435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51435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51435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4F51FD8-E7EF-2D39-DA0E-552CDFB09E9A}"/>
              </a:ext>
            </a:extLst>
          </p:cNvPr>
          <p:cNvSpPr txBox="1">
            <a:spLocks/>
          </p:cNvSpPr>
          <p:nvPr/>
        </p:nvSpPr>
        <p:spPr>
          <a:xfrm>
            <a:off x="2160837" y="3064162"/>
            <a:ext cx="4363573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800" b="1">
                <a:solidFill>
                  <a:schemeClr val="bg2"/>
                </a:solidFill>
              </a:rPr>
              <a:t>Anna, 32 Jahre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Investmentberaterin 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€ 90.000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D21DCDC-4CFC-BC3C-EF01-23CA5B8A350F}"/>
              </a:ext>
            </a:extLst>
          </p:cNvPr>
          <p:cNvSpPr txBox="1">
            <a:spLocks/>
          </p:cNvSpPr>
          <p:nvPr/>
        </p:nvSpPr>
        <p:spPr>
          <a:xfrm>
            <a:off x="2957907" y="201647"/>
            <a:ext cx="1458541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Jahre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E31366-5DC0-CA8D-10DE-447CA3BA5A05}"/>
              </a:ext>
            </a:extLst>
          </p:cNvPr>
          <p:cNvSpPr txBox="1">
            <a:spLocks/>
          </p:cNvSpPr>
          <p:nvPr/>
        </p:nvSpPr>
        <p:spPr>
          <a:xfrm>
            <a:off x="398279" y="1141125"/>
            <a:ext cx="4363573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 Jahre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07251B5-7E2C-6C60-2DA2-1B688AF08104}"/>
              </a:ext>
            </a:extLst>
          </p:cNvPr>
          <p:cNvSpPr txBox="1">
            <a:spLocks/>
          </p:cNvSpPr>
          <p:nvPr/>
        </p:nvSpPr>
        <p:spPr>
          <a:xfrm>
            <a:off x="-894420" y="2604914"/>
            <a:ext cx="4363573" cy="2025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800" b="1">
                <a:solidFill>
                  <a:schemeClr val="bg2"/>
                </a:solidFill>
              </a:rPr>
              <a:t>Paul, 34 Jahre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Lehrer  Gesamtschule</a:t>
            </a:r>
            <a:br>
              <a:rPr lang="de-DE" sz="1800" b="1">
                <a:solidFill>
                  <a:schemeClr val="bg2"/>
                </a:solidFill>
              </a:rPr>
            </a:br>
            <a:r>
              <a:rPr lang="de-DE" sz="1800" b="1">
                <a:solidFill>
                  <a:schemeClr val="bg2"/>
                </a:solidFill>
              </a:rPr>
              <a:t>€ 65.000</a:t>
            </a:r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03AF0641-DA8F-349C-6EAA-41B79470B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3828" y="218474"/>
            <a:ext cx="1175883" cy="556226"/>
          </a:xfrm>
          <a:prstGeom prst="rect">
            <a:avLst/>
          </a:prstGeom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8AB22159-AA75-08FD-21C2-AD7773866D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57040" y="218474"/>
            <a:ext cx="1748400" cy="5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024A0F-52BB-A44E-11B5-83BF7A851493}"/>
              </a:ext>
            </a:extLst>
          </p:cNvPr>
          <p:cNvSpPr txBox="1"/>
          <p:nvPr/>
        </p:nvSpPr>
        <p:spPr>
          <a:xfrm>
            <a:off x="197644" y="4189161"/>
            <a:ext cx="5193505" cy="73152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tIns="0" bIns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€ 2000 mtl. BU-Rente, Endalter 67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Hinterbliebenenschutz bis Endalter 52, fixe VS € 240.000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65F0B58-AB66-E46F-B8E3-48342062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29" y="595933"/>
            <a:ext cx="2725309" cy="1191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400" dirty="0">
                <a:solidFill>
                  <a:schemeClr val="tx1"/>
                </a:solidFill>
                <a:latin typeface="+mn-lt"/>
                <a:cs typeface="+mj-cs"/>
              </a:rPr>
              <a:t>Jetzt sind Sie wieder dran!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9FE28-D6B9-0745-88E0-7D4003DDE573}"/>
              </a:ext>
            </a:extLst>
          </p:cNvPr>
          <p:cNvSpPr txBox="1"/>
          <p:nvPr/>
        </p:nvSpPr>
        <p:spPr>
          <a:xfrm>
            <a:off x="5292890" y="1693633"/>
            <a:ext cx="3844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Für wie viel Prozent Mehrprämie erhält Anna die AKS+?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B2C819-4262-912C-1958-26A43EE64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516" y="3563754"/>
            <a:ext cx="3376229" cy="33786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de-DE" sz="1000" dirty="0">
                <a:solidFill>
                  <a:schemeClr val="tx1"/>
                </a:solidFill>
              </a:rPr>
              <a:t>Rechnungszins 0,25%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inkl. BU-Beitragsbefreiung für Hinterbliebenenschutz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berufsgruppendifferenzierte und raucherdifferenzierte Rechnungsgrundlagen der Gen Re für das BU- 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und das Todesfallrisiko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34BA51B-9B0C-E91E-472D-8B39716B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906640"/>
            <a:ext cx="2057400" cy="123111"/>
          </a:xfrm>
        </p:spPr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84995-6C80-D616-1E08-1C9E514F628F}"/>
              </a:ext>
            </a:extLst>
          </p:cNvPr>
          <p:cNvSpPr txBox="1"/>
          <p:nvPr/>
        </p:nvSpPr>
        <p:spPr>
          <a:xfrm>
            <a:off x="7092675" y="4755540"/>
            <a:ext cx="4624464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Getty Images -  1447113034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64E127-4D60-4FD8-5507-A244926A901D}"/>
              </a:ext>
            </a:extLst>
          </p:cNvPr>
          <p:cNvSpPr txBox="1"/>
          <p:nvPr/>
        </p:nvSpPr>
        <p:spPr>
          <a:xfrm>
            <a:off x="5206712" y="2369468"/>
            <a:ext cx="4424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2%		      4%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8%		      16%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362F64-7484-0787-4640-C35A9A2B608C}"/>
              </a:ext>
            </a:extLst>
          </p:cNvPr>
          <p:cNvSpPr/>
          <p:nvPr/>
        </p:nvSpPr>
        <p:spPr>
          <a:xfrm>
            <a:off x="6297555" y="2622734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31F5A-E0D8-4DE9-EA9C-88D855EAC63C}"/>
              </a:ext>
            </a:extLst>
          </p:cNvPr>
          <p:cNvSpPr/>
          <p:nvPr/>
        </p:nvSpPr>
        <p:spPr>
          <a:xfrm>
            <a:off x="7512902" y="2622734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8C83A9-2DD5-5CB3-6A24-34D9C17282D2}"/>
              </a:ext>
            </a:extLst>
          </p:cNvPr>
          <p:cNvSpPr/>
          <p:nvPr/>
        </p:nvSpPr>
        <p:spPr>
          <a:xfrm>
            <a:off x="6297555" y="3080368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61A621-C5E1-CB5D-2BF6-1DC683503BAE}"/>
              </a:ext>
            </a:extLst>
          </p:cNvPr>
          <p:cNvSpPr/>
          <p:nvPr/>
        </p:nvSpPr>
        <p:spPr>
          <a:xfrm>
            <a:off x="7512902" y="3080287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2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66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B4E9B-0096-F31B-633D-606A1E59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CA26F-29C7-0F84-B02F-47580D83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B723A-470E-510F-F587-EB3ED041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79476"/>
            <a:ext cx="5679168" cy="323850"/>
          </a:xfrm>
        </p:spPr>
        <p:txBody>
          <a:bodyPr/>
          <a:lstStyle/>
          <a:p>
            <a:r>
              <a:rPr lang="de-DE" sz="2000"/>
              <a:t>Die AKS+ hat viele Pluspunkte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4F51FD8-E7EF-2D39-DA0E-552CDFB09E9A}"/>
              </a:ext>
            </a:extLst>
          </p:cNvPr>
          <p:cNvSpPr txBox="1">
            <a:spLocks/>
          </p:cNvSpPr>
          <p:nvPr/>
        </p:nvSpPr>
        <p:spPr>
          <a:xfrm>
            <a:off x="299678" y="1503338"/>
            <a:ext cx="8485547" cy="2229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95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195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600">
                <a:solidFill>
                  <a:schemeClr val="tx1"/>
                </a:solidFill>
              </a:rPr>
              <a:t>Geringe Mehrprämie im Vergleich zur BU bzw. GF</a:t>
            </a:r>
          </a:p>
          <a:p>
            <a:pPr marL="895350" lvl="1" indent="-26670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400">
                <a:solidFill>
                  <a:schemeClr val="tx1"/>
                </a:solidFill>
              </a:rPr>
              <a:t>	Im vorherigen Beispiel je nach Beruf zwischen 3% und 10% (Nichtraucher)</a:t>
            </a:r>
          </a:p>
          <a:p>
            <a:pPr marL="36195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400">
                <a:solidFill>
                  <a:schemeClr val="tx1"/>
                </a:solidFill>
              </a:rPr>
              <a:t>	Mehrprämie in ähnlicher Größenordnung für die Variante mit fallender Leistung in Höhe der 	ausstehenden BU-Renten</a:t>
            </a:r>
          </a:p>
          <a:p>
            <a:pPr marL="361950" indent="0">
              <a:lnSpc>
                <a:spcPts val="2400"/>
              </a:lnSpc>
              <a:spcBef>
                <a:spcPts val="1200"/>
              </a:spcBef>
              <a:buNone/>
            </a:pPr>
            <a:r>
              <a:rPr lang="de-DE" sz="1600">
                <a:solidFill>
                  <a:schemeClr val="tx1"/>
                </a:solidFill>
              </a:rPr>
              <a:t>Kaum Zusatzaufwand Antragsprozess inkl. Risikoprüfung</a:t>
            </a:r>
          </a:p>
          <a:p>
            <a:pPr marL="361950" indent="-273050">
              <a:lnSpc>
                <a:spcPts val="2400"/>
              </a:lnSpc>
              <a:spcBef>
                <a:spcPts val="1200"/>
              </a:spcBef>
              <a:buNone/>
            </a:pPr>
            <a:r>
              <a:rPr lang="de-DE" sz="1600">
                <a:solidFill>
                  <a:schemeClr val="tx1"/>
                </a:solidFill>
              </a:rPr>
              <a:t>	Effiziente Bedarfsdeckung als Zusatznutzen der AKS-Beratung</a:t>
            </a:r>
          </a:p>
          <a:p>
            <a:pPr marL="361950" indent="0">
              <a:lnSpc>
                <a:spcPts val="2400"/>
              </a:lnSpc>
              <a:spcBef>
                <a:spcPts val="1200"/>
              </a:spcBef>
              <a:buNone/>
            </a:pPr>
            <a:r>
              <a:rPr lang="de-DE" sz="1600">
                <a:solidFill>
                  <a:schemeClr val="tx1"/>
                </a:solidFill>
              </a:rPr>
              <a:t>Auch im betrieblichen Kontext ist AKS+ / Hinterbliebenenschutz vielversprechend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B8576-8905-E758-FD64-52661A6F1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178CF7-58AF-ED68-F43A-3261728DD5D3}"/>
              </a:ext>
            </a:extLst>
          </p:cNvPr>
          <p:cNvSpPr/>
          <p:nvPr/>
        </p:nvSpPr>
        <p:spPr>
          <a:xfrm>
            <a:off x="395973" y="1546273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25A5AC-E41B-5EC3-78C1-9A02C4362A2E}"/>
              </a:ext>
            </a:extLst>
          </p:cNvPr>
          <p:cNvSpPr/>
          <p:nvPr/>
        </p:nvSpPr>
        <p:spPr>
          <a:xfrm>
            <a:off x="395973" y="2914549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F9B4B-A10F-33E2-8588-81855435E9B7}"/>
              </a:ext>
            </a:extLst>
          </p:cNvPr>
          <p:cNvSpPr/>
          <p:nvPr/>
        </p:nvSpPr>
        <p:spPr>
          <a:xfrm>
            <a:off x="395973" y="3362064"/>
            <a:ext cx="281354" cy="2860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310A36-B142-3162-B8AE-B9A438BCC9FB}"/>
              </a:ext>
            </a:extLst>
          </p:cNvPr>
          <p:cNvSpPr/>
          <p:nvPr/>
        </p:nvSpPr>
        <p:spPr>
          <a:xfrm>
            <a:off x="1047378" y="1948433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1D82FB-3AD8-DD07-BCA6-C4E01C6E6919}"/>
              </a:ext>
            </a:extLst>
          </p:cNvPr>
          <p:cNvSpPr/>
          <p:nvPr/>
        </p:nvSpPr>
        <p:spPr>
          <a:xfrm>
            <a:off x="1037853" y="2319908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E46342-F7E0-5CC8-1922-BA9B5373027A}"/>
              </a:ext>
            </a:extLst>
          </p:cNvPr>
          <p:cNvSpPr/>
          <p:nvPr/>
        </p:nvSpPr>
        <p:spPr>
          <a:xfrm>
            <a:off x="395973" y="3809899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0097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66320-360A-F5BF-A5E7-31ADA54B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E5BF2-688E-4E71-D5FA-DAAA458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56205E-844B-C963-26BE-97878CC1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6" y="2039042"/>
            <a:ext cx="8114172" cy="33786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de-DE">
                <a:solidFill>
                  <a:schemeClr val="tx1"/>
                </a:solidFill>
              </a:rPr>
              <a:t>	Sterblichkeitsverbesserung rückläufig, aber weiterhin vorhanden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36575" algn="l"/>
              </a:tabLst>
            </a:pPr>
            <a:r>
              <a:rPr lang="de-DE">
                <a:solidFill>
                  <a:schemeClr val="tx1"/>
                </a:solidFill>
              </a:rPr>
              <a:t>  Verschiebung der Treiber der Sterblichkeitsverbesserungen von CVD zu Krebs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8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80975" algn="l"/>
              </a:tabLst>
            </a:pPr>
            <a:r>
              <a:rPr lang="de-DE">
                <a:solidFill>
                  <a:schemeClr val="tx1"/>
                </a:solidFill>
              </a:rPr>
              <a:t>	Erheblicher ungedeckter Bedarf an Hinterbliebenenschutz - vor allem außerhalb des 	Bereichs der Immobilienfinanzierung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80975" algn="l"/>
              </a:tabLst>
            </a:pPr>
            <a:endParaRPr lang="de-DE" sz="8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80975" algn="l"/>
              </a:tabLst>
            </a:pPr>
            <a:r>
              <a:rPr lang="de-DE">
                <a:solidFill>
                  <a:schemeClr val="tx1"/>
                </a:solidFill>
              </a:rPr>
              <a:t>	Neue Beratungs- und Produktkonzepte gefragt, z.B.</a:t>
            </a:r>
          </a:p>
          <a:p>
            <a:pPr marL="536575" lvl="1" indent="-79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>
                <a:solidFill>
                  <a:schemeClr val="tx1"/>
                </a:solidFill>
              </a:rPr>
              <a:t>	Vermögenstransfer an die nachfolgende Generation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36575" algn="l"/>
              </a:tabLst>
            </a:pPr>
            <a:r>
              <a:rPr lang="de-DE">
                <a:solidFill>
                  <a:schemeClr val="tx1"/>
                </a:solidFill>
              </a:rPr>
              <a:t>	Versorgung von Partnern mit geringer eigener Altersversorgung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36575" algn="l"/>
              </a:tabLst>
            </a:pPr>
            <a:r>
              <a:rPr lang="de-DE">
                <a:solidFill>
                  <a:schemeClr val="tx1"/>
                </a:solidFill>
              </a:rPr>
              <a:t>	AKS+: Arbeitskraftsicherung mit Hinterbliebenenschutz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B74E71-6312-5558-BE3C-04C390262D81}"/>
              </a:ext>
            </a:extLst>
          </p:cNvPr>
          <p:cNvSpPr/>
          <p:nvPr/>
        </p:nvSpPr>
        <p:spPr>
          <a:xfrm>
            <a:off x="182880" y="919437"/>
            <a:ext cx="8778240" cy="822960"/>
          </a:xfrm>
          <a:prstGeom prst="roundRect">
            <a:avLst>
              <a:gd name="adj" fmla="val 35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900" b="1"/>
              <a:t>Research umfangreicher und besser als jemals zuvor – </a:t>
            </a:r>
          </a:p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900" b="1"/>
              <a:t>da geht noch mehr in der Absicherung von Familien und Hinterliebenen!</a:t>
            </a:r>
            <a:endParaRPr kumimoji="0" lang="de-DE" sz="1900" b="1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65406A-0199-7553-0315-E7686D4C58F2}"/>
              </a:ext>
            </a:extLst>
          </p:cNvPr>
          <p:cNvSpPr/>
          <p:nvPr/>
        </p:nvSpPr>
        <p:spPr>
          <a:xfrm>
            <a:off x="510273" y="2058506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0002EA-8336-CDFB-D094-9B48AD3F3126}"/>
              </a:ext>
            </a:extLst>
          </p:cNvPr>
          <p:cNvSpPr/>
          <p:nvPr/>
        </p:nvSpPr>
        <p:spPr>
          <a:xfrm>
            <a:off x="510273" y="2855282"/>
            <a:ext cx="281354" cy="286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409CE8-D089-7093-8FE1-03DDB7D67AEB}"/>
              </a:ext>
            </a:extLst>
          </p:cNvPr>
          <p:cNvSpPr/>
          <p:nvPr/>
        </p:nvSpPr>
        <p:spPr>
          <a:xfrm>
            <a:off x="510273" y="3593840"/>
            <a:ext cx="281354" cy="2860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12B89D5-7ABF-FF54-02D7-7830BD9009E8}"/>
              </a:ext>
            </a:extLst>
          </p:cNvPr>
          <p:cNvSpPr/>
          <p:nvPr/>
        </p:nvSpPr>
        <p:spPr>
          <a:xfrm>
            <a:off x="999753" y="2409867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8A1D73C-F8F3-9031-4FEC-2D0FC8A505A1}"/>
              </a:ext>
            </a:extLst>
          </p:cNvPr>
          <p:cNvSpPr/>
          <p:nvPr/>
        </p:nvSpPr>
        <p:spPr>
          <a:xfrm>
            <a:off x="999580" y="3961597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6837A5-A01B-8F21-1D03-1383538DAEF7}"/>
              </a:ext>
            </a:extLst>
          </p:cNvPr>
          <p:cNvSpPr/>
          <p:nvPr/>
        </p:nvSpPr>
        <p:spPr>
          <a:xfrm>
            <a:off x="991850" y="4252347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9A8BD2A-DA0D-1879-7757-E5AA69210C46}"/>
              </a:ext>
            </a:extLst>
          </p:cNvPr>
          <p:cNvSpPr/>
          <p:nvPr/>
        </p:nvSpPr>
        <p:spPr>
          <a:xfrm>
            <a:off x="991849" y="4542618"/>
            <a:ext cx="190907" cy="2031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9506F-FC4C-A58D-2512-AE3B031F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D3B10-CBD0-365F-C1AE-2639B463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t>29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4D225-F3BF-ED8E-A3CA-E73D8600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51F10D-45F6-3E99-A3EA-63C7CC35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076"/>
            <a:ext cx="9144000" cy="4416424"/>
          </a:xfrm>
        </p:spPr>
        <p:txBody>
          <a:bodyPr numCol="1"/>
          <a:lstStyle/>
          <a:p>
            <a:pPr algn="ctr"/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Vielen Dank für Ihre Aufmerksamkeit!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F9B3A-E61F-46A1-2AC0-F24613CCC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75" y="2992759"/>
            <a:ext cx="2290251" cy="11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C3F8A-BED1-73BC-A30F-1D3ABC2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4883143"/>
            <a:ext cx="2057400" cy="123111"/>
          </a:xfrm>
        </p:spPr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DD3F-92B8-1BB7-40F6-615EC8B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596" y="348632"/>
            <a:ext cx="5453424" cy="307777"/>
          </a:xfrm>
        </p:spPr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E9EB2-E62F-5B13-7618-60341391D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690836"/>
              </p:ext>
            </p:extLst>
          </p:nvPr>
        </p:nvGraphicFramePr>
        <p:xfrm>
          <a:off x="358775" y="1425575"/>
          <a:ext cx="84264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D0CB43-FC69-E1A6-2B6E-2E014CF590C7}"/>
              </a:ext>
            </a:extLst>
          </p:cNvPr>
          <p:cNvSpPr txBox="1"/>
          <p:nvPr/>
        </p:nvSpPr>
        <p:spPr>
          <a:xfrm>
            <a:off x="782068" y="4674182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"/>
              <a:t>*unisex, 50% Männeranteil</a:t>
            </a:r>
          </a:p>
          <a:p>
            <a:pPr algn="l"/>
            <a:r>
              <a:rPr lang="de-DE" sz="600" baseline="30000"/>
              <a:t>1) </a:t>
            </a:r>
            <a:r>
              <a:rPr lang="de-DE" sz="600"/>
              <a:t>Eigene Darstellung nach HMD (bis 2020), Destatis (ab 2021)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9DD415B-6196-CEF8-84E3-C8BFF3F6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879475"/>
            <a:ext cx="7801898" cy="346954"/>
          </a:xfrm>
        </p:spPr>
        <p:txBody>
          <a:bodyPr/>
          <a:lstStyle/>
          <a:p>
            <a:pPr algn="ctr"/>
            <a:r>
              <a:rPr lang="de-DE" sz="2000"/>
              <a:t>Überlebenswahrscheinlichkeit </a:t>
            </a:r>
            <a:r>
              <a:rPr lang="de-DE" sz="2000" i="1" baseline="-25000"/>
              <a:t>35</a:t>
            </a:r>
            <a:r>
              <a:rPr lang="de-DE" sz="1400" i="1" baseline="-25000"/>
              <a:t> </a:t>
            </a:r>
            <a:r>
              <a:rPr lang="de-DE" sz="2000" i="1"/>
              <a:t>p</a:t>
            </a:r>
            <a:r>
              <a:rPr lang="de-DE" sz="2000" i="1" baseline="-25000"/>
              <a:t>30</a:t>
            </a:r>
            <a:r>
              <a:rPr lang="de-DE" sz="2000"/>
              <a:t>*</a:t>
            </a:r>
            <a:endParaRPr lang="de-DE" sz="2000" i="1" baseline="-25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3178F-673A-5C17-AA49-5A2B9BBD9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6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F0A40-B9C0-EA96-C1B4-74CF1AE6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2B5DE5F-9DC0-679E-4C20-A449CAF8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1600"/>
              <a:t>Referenzen - Ergänzungen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EE779-8D85-5C52-2357-DB184716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90681D-F029-9F5A-4CE7-AFF767DA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5101"/>
            <a:ext cx="8426450" cy="3378673"/>
          </a:xfrm>
        </p:spPr>
        <p:txBody>
          <a:bodyPr>
            <a:noAutofit/>
          </a:bodyPr>
          <a:lstStyle/>
          <a:p>
            <a:pPr marL="90488" indent="-9048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700">
                <a:solidFill>
                  <a:schemeClr val="tx1"/>
                </a:solidFill>
              </a:rPr>
              <a:t>	Folie 3-7, 8-10:</a:t>
            </a: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de-DE" sz="700">
                <a:solidFill>
                  <a:schemeClr val="tx1"/>
                </a:solidFill>
              </a:rPr>
              <a:t>HMD.</a:t>
            </a:r>
            <a:r>
              <a:rPr lang="de-DE" sz="700" b="0" i="0">
                <a:solidFill>
                  <a:schemeClr val="tx1"/>
                </a:solidFill>
                <a:effectLst/>
              </a:rPr>
              <a:t> </a:t>
            </a:r>
            <a:r>
              <a:rPr lang="de-DE" sz="700">
                <a:solidFill>
                  <a:schemeClr val="tx1"/>
                </a:solidFill>
              </a:rPr>
              <a:t>Human Mortality Database. Max Planck Institute for Demographic Research (Germany), University of California, Berkeley (USA), and French Institute for Demographic Studies (France).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www.mortality.org. zugegriffen am 09.02.2024.</a:t>
            </a: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de-DE" sz="700">
                <a:solidFill>
                  <a:schemeClr val="tx1"/>
                </a:solidFill>
              </a:rPr>
              <a:t>Insee. </a:t>
            </a:r>
            <a:r>
              <a:rPr lang="fr-FR" sz="700">
                <a:solidFill>
                  <a:schemeClr val="tx1"/>
                </a:solidFill>
              </a:rPr>
              <a:t>Institut national de la statistique et des études économiques</a:t>
            </a:r>
            <a:r>
              <a:rPr lang="en-US" sz="700">
                <a:solidFill>
                  <a:schemeClr val="tx1"/>
                </a:solidFill>
              </a:rPr>
              <a:t>. Demographic balance sheet. https://www.insee.fr/en/statistiques/6038889?sommaire=6323335.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19.02.2024.</a:t>
            </a:r>
            <a:endParaRPr lang="en-US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en-US" sz="700" err="1">
                <a:solidFill>
                  <a:schemeClr val="tx1"/>
                </a:solidFill>
              </a:rPr>
              <a:t>Destatis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en-US" sz="700" err="1">
                <a:solidFill>
                  <a:schemeClr val="tx1"/>
                </a:solidFill>
              </a:rPr>
              <a:t>Statistisches</a:t>
            </a:r>
            <a:r>
              <a:rPr lang="en-US" sz="700">
                <a:solidFill>
                  <a:schemeClr val="tx1"/>
                </a:solidFill>
              </a:rPr>
              <a:t> </a:t>
            </a:r>
            <a:r>
              <a:rPr lang="en-US" sz="700" err="1">
                <a:solidFill>
                  <a:schemeClr val="tx1"/>
                </a:solidFill>
              </a:rPr>
              <a:t>Bundesamt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en-US" sz="700" err="1">
                <a:solidFill>
                  <a:schemeClr val="tx1"/>
                </a:solidFill>
              </a:rPr>
              <a:t>Statistik</a:t>
            </a:r>
            <a:r>
              <a:rPr lang="en-US" sz="700">
                <a:solidFill>
                  <a:schemeClr val="tx1"/>
                </a:solidFill>
              </a:rPr>
              <a:t> der </a:t>
            </a:r>
            <a:r>
              <a:rPr lang="en-US" sz="700" err="1">
                <a:solidFill>
                  <a:schemeClr val="tx1"/>
                </a:solidFill>
              </a:rPr>
              <a:t>Sterbefälle</a:t>
            </a:r>
            <a:r>
              <a:rPr lang="en-US" sz="700">
                <a:solidFill>
                  <a:schemeClr val="tx1"/>
                </a:solidFill>
              </a:rPr>
              <a:t>. https://www-genesis.destatis.de/genesis/online?operation=statistic&amp;levelindex=0&amp;levelid=1712760062382&amp;code=12613#abreadcrumb.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22.01.2024.</a:t>
            </a:r>
            <a:endParaRPr lang="en-US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en-US" sz="700" err="1">
                <a:solidFill>
                  <a:schemeClr val="tx1"/>
                </a:solidFill>
              </a:rPr>
              <a:t>Destatis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en-US" sz="700" err="1">
                <a:solidFill>
                  <a:schemeClr val="tx1"/>
                </a:solidFill>
              </a:rPr>
              <a:t>Statistisches</a:t>
            </a:r>
            <a:r>
              <a:rPr lang="en-US" sz="700">
                <a:solidFill>
                  <a:schemeClr val="tx1"/>
                </a:solidFill>
              </a:rPr>
              <a:t> </a:t>
            </a:r>
            <a:r>
              <a:rPr lang="en-US" sz="700" err="1">
                <a:solidFill>
                  <a:schemeClr val="tx1"/>
                </a:solidFill>
              </a:rPr>
              <a:t>Bundesamt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en-US" sz="700" err="1">
                <a:solidFill>
                  <a:schemeClr val="tx1"/>
                </a:solidFill>
              </a:rPr>
              <a:t>Fortschreibung</a:t>
            </a:r>
            <a:r>
              <a:rPr lang="en-US" sz="700">
                <a:solidFill>
                  <a:schemeClr val="tx1"/>
                </a:solidFill>
              </a:rPr>
              <a:t> des </a:t>
            </a:r>
            <a:r>
              <a:rPr lang="en-US" sz="700" err="1">
                <a:solidFill>
                  <a:schemeClr val="tx1"/>
                </a:solidFill>
              </a:rPr>
              <a:t>Bevölkerungsstandes</a:t>
            </a:r>
            <a:r>
              <a:rPr lang="en-US" sz="700">
                <a:solidFill>
                  <a:schemeClr val="tx1"/>
                </a:solidFill>
              </a:rPr>
              <a:t>.</a:t>
            </a:r>
          </a:p>
          <a:p>
            <a:pPr marL="2698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chemeClr val="tx1"/>
                </a:solidFill>
              </a:rPr>
              <a:t>    https://www-genesis.destatis.de/genesis/online?operation=statistic&amp;levelindex=0&amp;levelid=1712760062382&amp;code=12411#abreadcrumb.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22.02.2024.</a:t>
            </a:r>
            <a:endParaRPr lang="en-US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en-US" sz="700" err="1">
                <a:solidFill>
                  <a:schemeClr val="tx1"/>
                </a:solidFill>
              </a:rPr>
              <a:t>Bfs</a:t>
            </a:r>
            <a:r>
              <a:rPr lang="en-US" sz="700">
                <a:solidFill>
                  <a:schemeClr val="tx1"/>
                </a:solidFill>
              </a:rPr>
              <a:t> – </a:t>
            </a:r>
            <a:r>
              <a:rPr lang="en-US" sz="700" err="1">
                <a:solidFill>
                  <a:schemeClr val="tx1"/>
                </a:solidFill>
              </a:rPr>
              <a:t>Bevnat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en-US" sz="700" err="1">
                <a:solidFill>
                  <a:schemeClr val="tx1"/>
                </a:solidFill>
              </a:rPr>
              <a:t>Bundesamt</a:t>
            </a:r>
            <a:r>
              <a:rPr lang="en-US" sz="700">
                <a:solidFill>
                  <a:schemeClr val="tx1"/>
                </a:solidFill>
              </a:rPr>
              <a:t> für </a:t>
            </a:r>
            <a:r>
              <a:rPr lang="en-US" sz="700" err="1">
                <a:solidFill>
                  <a:schemeClr val="tx1"/>
                </a:solidFill>
              </a:rPr>
              <a:t>Statistik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de-DE" sz="700" b="0" i="0" u="none" strike="noStrike">
                <a:solidFill>
                  <a:schemeClr val="tx1"/>
                </a:solidFill>
                <a:effectLst/>
              </a:rPr>
              <a:t>Todesfälle nach Fünf-Jahres-Altersgruppe, Geschlecht, Woche und Grossregion. </a:t>
            </a:r>
          </a:p>
          <a:p>
            <a:pPr marL="355600" lvl="1" indent="-85725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700" b="0" i="0" u="none" strike="noStrike">
                <a:solidFill>
                  <a:schemeClr val="tx1"/>
                </a:solidFill>
                <a:effectLst/>
              </a:rPr>
              <a:t>	https://www.bfs.admin.ch/bfs/de/home/statistiken/bevoelkerung/geburten-todesfaelle/todesfaelle.assetdetail.31686159.html. zugegriffen am 22.02.2024.</a:t>
            </a: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de-DE" sz="700">
                <a:solidFill>
                  <a:schemeClr val="tx1"/>
                </a:solidFill>
              </a:rPr>
              <a:t>Istat.</a:t>
            </a:r>
            <a:r>
              <a:rPr lang="en-US" sz="700">
                <a:solidFill>
                  <a:schemeClr val="tx1"/>
                </a:solidFill>
              </a:rPr>
              <a:t> </a:t>
            </a:r>
            <a:r>
              <a:rPr lang="de-DE" sz="700">
                <a:solidFill>
                  <a:schemeClr val="tx1"/>
                </a:solidFill>
              </a:rPr>
              <a:t>Istituto Nazionale di Statistica</a:t>
            </a:r>
            <a:r>
              <a:rPr lang="en-US" sz="700">
                <a:solidFill>
                  <a:schemeClr val="tx1"/>
                </a:solidFill>
              </a:rPr>
              <a:t>.</a:t>
            </a:r>
            <a:r>
              <a:rPr lang="de-DE" sz="700">
                <a:solidFill>
                  <a:schemeClr val="tx1"/>
                </a:solidFill>
              </a:rPr>
              <a:t> Life tables. http://dati.istat.it/Index.aspx?DataSetCode=DCIS_MORTALITA1&amp;Lang=en. 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20.02.2024.</a:t>
            </a:r>
            <a:endParaRPr lang="de-DE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de-DE" sz="700">
                <a:solidFill>
                  <a:schemeClr val="tx1"/>
                </a:solidFill>
              </a:rPr>
              <a:t>Ine. Instituto Nacional de Estadística. </a:t>
            </a:r>
            <a:r>
              <a:rPr lang="en-US" sz="700">
                <a:solidFill>
                  <a:schemeClr val="tx1"/>
                </a:solidFill>
              </a:rPr>
              <a:t>Mortality tables by year, sex, age and functions. https://www.ine.es/jaxiT3/Tabla.htm?t=27153.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20.02.2024.</a:t>
            </a:r>
            <a:endParaRPr lang="en-US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en-US" sz="700">
                <a:solidFill>
                  <a:schemeClr val="tx1"/>
                </a:solidFill>
              </a:rPr>
              <a:t>Ons. Office for National Statistics. National population projections: 2021-based interim. https://www.ons.gov.uk/peoplepopulationandcommunity/populationandmigration/populationprojections/bulletins/nationalpopulationprojections/2021basedinterim.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26.02.2024.</a:t>
            </a:r>
            <a:endParaRPr lang="en-US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en-US" sz="700">
                <a:solidFill>
                  <a:schemeClr val="tx1"/>
                </a:solidFill>
              </a:rPr>
              <a:t>Ons. Office for National Statistics. Deaths registered weekly in England and Wales, provisional, 2021, 2022, 2023. https://www.ons.gov.uk/peoplepopulationandcommunity/birthsdeathsandmarriages/deaths/datasets/weeklyprovisionalfiguresondeathsregisteredinenglandandwales.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01.03.2024.</a:t>
            </a:r>
            <a:endParaRPr lang="en-US" sz="700">
              <a:solidFill>
                <a:schemeClr val="tx1"/>
              </a:solidFill>
            </a:endParaRPr>
          </a:p>
          <a:p>
            <a:pPr marL="360363" lvl="1" indent="-90488">
              <a:lnSpc>
                <a:spcPct val="100000"/>
              </a:lnSpc>
              <a:spcBef>
                <a:spcPts val="0"/>
              </a:spcBef>
            </a:pPr>
            <a:r>
              <a:rPr lang="en-US" sz="700" err="1">
                <a:solidFill>
                  <a:schemeClr val="tx1"/>
                </a:solidFill>
              </a:rPr>
              <a:t>Cdc</a:t>
            </a:r>
            <a:r>
              <a:rPr lang="en-US" sz="700">
                <a:solidFill>
                  <a:schemeClr val="tx1"/>
                </a:solidFill>
              </a:rPr>
              <a:t>. Centers for Disease Control and Prevention. </a:t>
            </a:r>
            <a:r>
              <a:rPr lang="de-DE" sz="700">
                <a:solidFill>
                  <a:schemeClr val="tx1"/>
                </a:solidFill>
              </a:rPr>
              <a:t>Provisional Mortality Data — United States, 2022. https://www.cdc.gov/mmwr/volumes/72/wr/mm7218a3.htm#:~:text=During%202022%2C%20the%20three%20leading,218%2C064)%20(Figure%202).&amp;text=COVID%2D19%2C%20listed%20as%20the,leading%20underlying%20cause%20of%20death.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 zugegriffen am </a:t>
            </a:r>
            <a:r>
              <a:rPr lang="de-DE" sz="700">
                <a:solidFill>
                  <a:schemeClr val="tx1"/>
                </a:solidFill>
              </a:rPr>
              <a:t>01.03.2024.</a:t>
            </a:r>
          </a:p>
          <a:p>
            <a:pPr marL="90488" lvl="1" indent="-90488">
              <a:lnSpc>
                <a:spcPct val="100000"/>
              </a:lnSpc>
              <a:spcBef>
                <a:spcPts val="0"/>
              </a:spcBef>
              <a:buNone/>
            </a:pPr>
            <a:endParaRPr lang="en-US" sz="700">
              <a:solidFill>
                <a:schemeClr val="tx1"/>
              </a:solidFill>
            </a:endParaRPr>
          </a:p>
          <a:p>
            <a:pPr marL="90488" lvl="1" indent="-904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chemeClr val="tx1"/>
                </a:solidFill>
              </a:rPr>
              <a:t>	Folie 11-14:</a:t>
            </a:r>
          </a:p>
          <a:p>
            <a:pPr marL="360363" lvl="2" indent="-80963">
              <a:lnSpc>
                <a:spcPct val="100000"/>
              </a:lnSpc>
              <a:spcBef>
                <a:spcPts val="0"/>
              </a:spcBef>
            </a:pPr>
            <a:r>
              <a:rPr lang="en-US" sz="700" err="1">
                <a:solidFill>
                  <a:schemeClr val="tx1"/>
                </a:solidFill>
              </a:rPr>
              <a:t>Destatis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en-US" sz="700" err="1">
                <a:solidFill>
                  <a:schemeClr val="tx1"/>
                </a:solidFill>
              </a:rPr>
              <a:t>Statistisches</a:t>
            </a:r>
            <a:r>
              <a:rPr lang="en-US" sz="700">
                <a:solidFill>
                  <a:schemeClr val="tx1"/>
                </a:solidFill>
              </a:rPr>
              <a:t> </a:t>
            </a:r>
            <a:r>
              <a:rPr lang="en-US" sz="700" err="1">
                <a:solidFill>
                  <a:schemeClr val="tx1"/>
                </a:solidFill>
              </a:rPr>
              <a:t>Bundesamt</a:t>
            </a:r>
            <a:r>
              <a:rPr lang="en-US" sz="700">
                <a:solidFill>
                  <a:schemeClr val="tx1"/>
                </a:solidFill>
              </a:rPr>
              <a:t>. </a:t>
            </a:r>
            <a:r>
              <a:rPr lang="de-DE" sz="700">
                <a:solidFill>
                  <a:schemeClr val="tx1"/>
                </a:solidFill>
              </a:rPr>
              <a:t>Gestorbene: Deutschland, Jahre, Todesursachen, Geschlecht, Altersgruppen. </a:t>
            </a:r>
          </a:p>
          <a:p>
            <a:pPr marL="36195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700">
                <a:solidFill>
                  <a:schemeClr val="tx1"/>
                </a:solidFill>
              </a:rPr>
              <a:t>https://www-genesis.destatis.de/genesis//online?operation=table&amp;code=23211-0004&amp;bypass=true&amp;levelindex=0&amp;levelid=1712762116434#abreadcrumb.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01.12.2023.</a:t>
            </a:r>
            <a:endParaRPr lang="de-DE" sz="700">
              <a:solidFill>
                <a:schemeClr val="tx1"/>
              </a:solidFill>
            </a:endParaRPr>
          </a:p>
          <a:p>
            <a:pPr marL="360363" lvl="2" indent="-80963">
              <a:lnSpc>
                <a:spcPct val="100000"/>
              </a:lnSpc>
              <a:spcBef>
                <a:spcPts val="0"/>
              </a:spcBef>
            </a:pPr>
            <a:r>
              <a:rPr lang="de-DE" sz="700">
                <a:solidFill>
                  <a:schemeClr val="tx1"/>
                </a:solidFill>
              </a:rPr>
              <a:t>WHO Mortality Database. https://www.who.int/data/data-collection-tools/who-mortality-database. </a:t>
            </a:r>
            <a:r>
              <a:rPr lang="de-DE" sz="700" i="0" strike="noStrike">
                <a:solidFill>
                  <a:schemeClr val="tx1"/>
                </a:solidFill>
                <a:effectLst/>
              </a:rPr>
              <a:t>zugegriffen am 15.03.2024.</a:t>
            </a:r>
            <a:endParaRPr lang="de-DE" sz="700">
              <a:solidFill>
                <a:schemeClr val="tx1"/>
              </a:solidFill>
            </a:endParaRPr>
          </a:p>
          <a:p>
            <a:pPr marL="360363" lvl="2" indent="-80963">
              <a:lnSpc>
                <a:spcPct val="100000"/>
              </a:lnSpc>
              <a:spcBef>
                <a:spcPts val="0"/>
              </a:spcBef>
            </a:pPr>
            <a:r>
              <a:rPr lang="de-DE" sz="700">
                <a:solidFill>
                  <a:schemeClr val="tx1"/>
                </a:solidFill>
              </a:rPr>
              <a:t>Ons. Office for National Statistics.</a:t>
            </a:r>
            <a:r>
              <a:rPr lang="en-US" sz="700">
                <a:solidFill>
                  <a:schemeClr val="tx1"/>
                </a:solidFill>
              </a:rPr>
              <a:t> Deaths registered summary statistics, England and Wales, 2022, 2021. </a:t>
            </a:r>
            <a:r>
              <a:rPr lang="de-DE" sz="700">
                <a:solidFill>
                  <a:schemeClr val="tx1"/>
                </a:solidFill>
              </a:rPr>
              <a:t> https://www.ons.gov.uk/peoplepopulationandcommunity/birthsdeathsandmarriages/deaths/datasets/deathsregisteredsummarystatisticsenglandandwales. zugegriffen am 11.03.2024.</a:t>
            </a:r>
          </a:p>
          <a:p>
            <a:pPr marL="628650" lvl="2" indent="-171450">
              <a:lnSpc>
                <a:spcPct val="100000"/>
              </a:lnSpc>
            </a:pPr>
            <a:endParaRPr lang="en-US" sz="700">
              <a:solidFill>
                <a:schemeClr val="tx1"/>
              </a:solidFill>
            </a:endParaRPr>
          </a:p>
          <a:p>
            <a:pPr marL="538163" lvl="1" indent="-80963">
              <a:lnSpc>
                <a:spcPct val="100000"/>
              </a:lnSpc>
            </a:pPr>
            <a:endParaRPr lang="en-US" sz="6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de-DE" sz="600" b="0" i="0">
              <a:solidFill>
                <a:schemeClr val="tx1"/>
              </a:solidFill>
              <a:effectLst/>
              <a:latin typeface="Google Sans"/>
            </a:endParaRPr>
          </a:p>
          <a:p>
            <a:pPr lvl="1">
              <a:lnSpc>
                <a:spcPct val="100000"/>
              </a:lnSpc>
            </a:pPr>
            <a:endParaRPr lang="de-DE" sz="6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US" sz="6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de-DE" sz="600" b="0" i="0">
              <a:solidFill>
                <a:schemeClr val="tx1"/>
              </a:solidFill>
              <a:effectLst/>
            </a:endParaRPr>
          </a:p>
          <a:p>
            <a:pPr lvl="1">
              <a:lnSpc>
                <a:spcPct val="100000"/>
              </a:lnSpc>
            </a:pPr>
            <a:endParaRPr lang="de-DE" sz="600" b="0" i="0">
              <a:solidFill>
                <a:schemeClr val="tx1"/>
              </a:solidFill>
              <a:effectLst/>
            </a:endParaRPr>
          </a:p>
          <a:p>
            <a:pPr lvl="1"/>
            <a:endParaRPr lang="de-DE" sz="60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B386B-4DB3-D20C-F3C6-1EE0A220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C3F8A-BED1-73BC-A30F-1D3ABC2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DD3F-92B8-1BB7-40F6-615EC8B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E9EB2-E62F-5B13-7618-60341391D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11512"/>
              </p:ext>
            </p:extLst>
          </p:nvPr>
        </p:nvGraphicFramePr>
        <p:xfrm>
          <a:off x="358775" y="1425575"/>
          <a:ext cx="84264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D0CB43-FC69-E1A6-2B6E-2E014CF590C7}"/>
              </a:ext>
            </a:extLst>
          </p:cNvPr>
          <p:cNvSpPr txBox="1"/>
          <p:nvPr/>
        </p:nvSpPr>
        <p:spPr>
          <a:xfrm>
            <a:off x="761747" y="4624375"/>
            <a:ext cx="782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/>
              <a:t>*unisex, 50% Männeranteil</a:t>
            </a:r>
          </a:p>
          <a:p>
            <a:pPr algn="l"/>
            <a:r>
              <a:rPr lang="de-DE" sz="600" baseline="30000"/>
              <a:t>1) </a:t>
            </a:r>
            <a:r>
              <a:rPr lang="de-DE" sz="600"/>
              <a:t>Eigene Darstellung nach HMD (bis 2020), Destatis (ab 2021)</a:t>
            </a:r>
          </a:p>
          <a:p>
            <a:pPr algn="l"/>
            <a:r>
              <a:rPr lang="de-DE" sz="600" baseline="30000"/>
              <a:t>2) </a:t>
            </a:r>
            <a:r>
              <a:rPr lang="de-DE" sz="600"/>
              <a:t>Eigene Darstellung nach HMD (bis 2021), Insee (ab 2022) 	</a:t>
            </a:r>
            <a:r>
              <a:rPr lang="de-DE" sz="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34697F0E-0F09-A898-F135-23B96F25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879475"/>
            <a:ext cx="7801898" cy="346954"/>
          </a:xfrm>
        </p:spPr>
        <p:txBody>
          <a:bodyPr/>
          <a:lstStyle/>
          <a:p>
            <a:pPr algn="ctr"/>
            <a:r>
              <a:rPr lang="de-DE" sz="2000"/>
              <a:t>Überlebenswahrscheinlichkeit </a:t>
            </a:r>
            <a:r>
              <a:rPr lang="de-DE" sz="2000" i="1" baseline="-25000"/>
              <a:t>35</a:t>
            </a:r>
            <a:r>
              <a:rPr lang="de-DE" sz="1400" i="1" baseline="-25000"/>
              <a:t> </a:t>
            </a:r>
            <a:r>
              <a:rPr lang="de-DE" sz="2000" i="1"/>
              <a:t>p</a:t>
            </a:r>
            <a:r>
              <a:rPr lang="de-DE" sz="2000" i="1" baseline="-25000"/>
              <a:t>30</a:t>
            </a:r>
            <a:r>
              <a:rPr lang="de-DE" sz="2000"/>
              <a:t>*</a:t>
            </a:r>
            <a:endParaRPr lang="de-DE" sz="2000" i="1" baseline="-25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C30EB9-5C47-6270-968A-581E06082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C3F8A-BED1-73BC-A30F-1D3ABC2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DD3F-92B8-1BB7-40F6-615EC8B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E9EB2-E62F-5B13-7618-60341391D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48631"/>
              </p:ext>
            </p:extLst>
          </p:nvPr>
        </p:nvGraphicFramePr>
        <p:xfrm>
          <a:off x="358775" y="1391456"/>
          <a:ext cx="84264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D0CB43-FC69-E1A6-2B6E-2E014CF590C7}"/>
              </a:ext>
            </a:extLst>
          </p:cNvPr>
          <p:cNvSpPr txBox="1"/>
          <p:nvPr/>
        </p:nvSpPr>
        <p:spPr>
          <a:xfrm>
            <a:off x="741428" y="455872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/>
              <a:t>*unisex, 50% Männeranteil</a:t>
            </a:r>
          </a:p>
          <a:p>
            <a:pPr algn="l"/>
            <a:r>
              <a:rPr lang="de-DE" sz="600" baseline="30000"/>
              <a:t>1) </a:t>
            </a:r>
            <a:r>
              <a:rPr lang="de-DE" sz="600"/>
              <a:t>Eigene Darstellung nach HMD (bis 2020), Destatis (ab 2021)</a:t>
            </a:r>
          </a:p>
          <a:p>
            <a:pPr algn="l"/>
            <a:r>
              <a:rPr lang="de-DE" sz="600" baseline="30000"/>
              <a:t>2) </a:t>
            </a:r>
            <a:r>
              <a:rPr lang="de-DE" sz="600"/>
              <a:t>Eigene Darstellung nach HMD (bis 2022), Bfs - Bevnat (2023) </a:t>
            </a:r>
          </a:p>
          <a:p>
            <a:pPr algn="l"/>
            <a:r>
              <a:rPr lang="de-DE" sz="600" baseline="30000"/>
              <a:t>3) </a:t>
            </a:r>
            <a:r>
              <a:rPr lang="de-DE" sz="600"/>
              <a:t>Eigene Darstellung nach HMD</a:t>
            </a:r>
            <a:r>
              <a:rPr lang="de-DE" sz="60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73873AE3-129D-9000-AEE8-A2DD9CB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879475"/>
            <a:ext cx="7801898" cy="346954"/>
          </a:xfrm>
        </p:spPr>
        <p:txBody>
          <a:bodyPr/>
          <a:lstStyle/>
          <a:p>
            <a:pPr algn="ctr"/>
            <a:r>
              <a:rPr lang="de-DE" sz="2000"/>
              <a:t>Überlebenswahrscheinlichkeit </a:t>
            </a:r>
            <a:r>
              <a:rPr lang="de-DE" sz="2000" i="1" baseline="-25000"/>
              <a:t>35</a:t>
            </a:r>
            <a:r>
              <a:rPr lang="de-DE" sz="1400" i="1" baseline="-25000"/>
              <a:t> </a:t>
            </a:r>
            <a:r>
              <a:rPr lang="de-DE" sz="2000" i="1"/>
              <a:t>p</a:t>
            </a:r>
            <a:r>
              <a:rPr lang="de-DE" sz="2000" i="1" baseline="-25000"/>
              <a:t>30</a:t>
            </a:r>
            <a:r>
              <a:rPr lang="de-DE" sz="2000"/>
              <a:t>*</a:t>
            </a:r>
            <a:endParaRPr lang="de-DE" sz="2000" i="1" baseline="-25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D49B4F-777A-F928-8903-DD9488505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C3F8A-BED1-73BC-A30F-1D3ABC2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DD3F-92B8-1BB7-40F6-615EC8B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E9EB2-E62F-5B13-7618-60341391D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30559"/>
              </p:ext>
            </p:extLst>
          </p:nvPr>
        </p:nvGraphicFramePr>
        <p:xfrm>
          <a:off x="358775" y="1425575"/>
          <a:ext cx="84264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D0CB43-FC69-E1A6-2B6E-2E014CF590C7}"/>
              </a:ext>
            </a:extLst>
          </p:cNvPr>
          <p:cNvSpPr txBox="1"/>
          <p:nvPr/>
        </p:nvSpPr>
        <p:spPr>
          <a:xfrm>
            <a:off x="761747" y="454717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/>
              <a:t>*unisex, 50% Männeranteil</a:t>
            </a:r>
          </a:p>
          <a:p>
            <a:pPr algn="l"/>
            <a:r>
              <a:rPr lang="de-DE" sz="600" baseline="30000"/>
              <a:t>1) </a:t>
            </a:r>
            <a:r>
              <a:rPr lang="de-DE" sz="600"/>
              <a:t>Eigene Darstellung nach HMD (bis 2020), Destatis (ab 2021)</a:t>
            </a:r>
          </a:p>
          <a:p>
            <a:pPr algn="l"/>
            <a:r>
              <a:rPr lang="de-DE" sz="600" baseline="30000"/>
              <a:t>2) </a:t>
            </a:r>
            <a:r>
              <a:rPr lang="de-DE" sz="600"/>
              <a:t>Eigene Darstellung nach HMD (bis 2020), Istat (ab 2021) </a:t>
            </a:r>
          </a:p>
          <a:p>
            <a:r>
              <a:rPr lang="de-DE" sz="600" baseline="30000"/>
              <a:t>3) </a:t>
            </a:r>
            <a:r>
              <a:rPr lang="de-DE" sz="600"/>
              <a:t>Eigene Darstellung nach HMD (bis 2022), Ine Esp (2023) </a:t>
            </a:r>
          </a:p>
          <a:p>
            <a:pPr algn="l"/>
            <a:r>
              <a:rPr lang="de-DE" sz="60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241BF-BFC8-D84A-216D-EDAE02BAD3AC}"/>
              </a:ext>
            </a:extLst>
          </p:cNvPr>
          <p:cNvSpPr txBox="1"/>
          <p:nvPr/>
        </p:nvSpPr>
        <p:spPr>
          <a:xfrm>
            <a:off x="5996650" y="4393158"/>
            <a:ext cx="276038" cy="308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50"/>
              </a:lnSpc>
            </a:pPr>
            <a:r>
              <a:rPr lang="de-DE" sz="1200" baseline="30000"/>
              <a:t>3)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486369D-5AF7-0E0D-D94A-04C6F0649E08}"/>
              </a:ext>
            </a:extLst>
          </p:cNvPr>
          <p:cNvSpPr txBox="1">
            <a:spLocks/>
          </p:cNvSpPr>
          <p:nvPr/>
        </p:nvSpPr>
        <p:spPr>
          <a:xfrm>
            <a:off x="848032" y="879475"/>
            <a:ext cx="7801898" cy="3469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000"/>
              <a:t>Überlebenswahrscheinlichkeit </a:t>
            </a:r>
            <a:r>
              <a:rPr lang="de-DE" sz="2000" i="1" baseline="-25000"/>
              <a:t>35</a:t>
            </a:r>
            <a:r>
              <a:rPr lang="de-DE" sz="1400" i="1" baseline="-25000"/>
              <a:t> </a:t>
            </a:r>
            <a:r>
              <a:rPr lang="de-DE" sz="2000" i="1"/>
              <a:t>p</a:t>
            </a:r>
            <a:r>
              <a:rPr lang="de-DE" sz="2000" i="1" baseline="-25000"/>
              <a:t>30</a:t>
            </a:r>
            <a:r>
              <a:rPr lang="de-DE" sz="2000"/>
              <a:t>*</a:t>
            </a:r>
            <a:endParaRPr lang="de-DE" sz="2000" i="1" baseline="-250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384E86-C1FE-F7AA-E3D1-7163CD01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BAB87287-880B-8F95-D4CA-DE41F8A87D4A}"/>
              </a:ext>
            </a:extLst>
          </p:cNvPr>
          <p:cNvSpPr/>
          <p:nvPr/>
        </p:nvSpPr>
        <p:spPr>
          <a:xfrm>
            <a:off x="8084114" y="2240638"/>
            <a:ext cx="291974" cy="298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C3F8A-BED1-73BC-A30F-1D3ABC2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651E-0FEF-E846-A09F-AF231750E7E3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DD3F-92B8-1BB7-40F6-615EC8B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E9EB2-E62F-5B13-7618-60341391D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792779"/>
              </p:ext>
            </p:extLst>
          </p:nvPr>
        </p:nvGraphicFramePr>
        <p:xfrm>
          <a:off x="350611" y="1432348"/>
          <a:ext cx="84264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D0CB43-FC69-E1A6-2B6E-2E014CF590C7}"/>
              </a:ext>
            </a:extLst>
          </p:cNvPr>
          <p:cNvSpPr txBox="1"/>
          <p:nvPr/>
        </p:nvSpPr>
        <p:spPr>
          <a:xfrm>
            <a:off x="759191" y="4622455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/>
              <a:t>*unisex, 50% Männeranteil</a:t>
            </a:r>
          </a:p>
          <a:p>
            <a:pPr algn="l"/>
            <a:r>
              <a:rPr lang="de-DE" sz="600" baseline="30000"/>
              <a:t>1) </a:t>
            </a:r>
            <a:r>
              <a:rPr lang="de-DE" sz="600"/>
              <a:t>Eigene Darstellung nach HMD (bis 2021), Ons UK (ab 2022) </a:t>
            </a:r>
          </a:p>
          <a:p>
            <a:r>
              <a:rPr lang="de-DE" sz="600" baseline="30000"/>
              <a:t>2) </a:t>
            </a:r>
            <a:r>
              <a:rPr lang="de-DE" sz="600"/>
              <a:t>Eigene Darstellung nach HMD (bis 2020), Cdc (ab 2022) </a:t>
            </a:r>
          </a:p>
          <a:p>
            <a:r>
              <a:rPr lang="de-DE" sz="600" baseline="30000"/>
              <a:t>3) </a:t>
            </a:r>
            <a:r>
              <a:rPr lang="de-DE" sz="600"/>
              <a:t>Eigene Darstellung nach HMD</a:t>
            </a:r>
          </a:p>
          <a:p>
            <a:pPr algn="l"/>
            <a:r>
              <a:rPr lang="de-DE" sz="60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241BF-BFC8-D84A-216D-EDAE02BAD3AC}"/>
              </a:ext>
            </a:extLst>
          </p:cNvPr>
          <p:cNvSpPr txBox="1"/>
          <p:nvPr/>
        </p:nvSpPr>
        <p:spPr>
          <a:xfrm>
            <a:off x="5744167" y="4376323"/>
            <a:ext cx="276038" cy="308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50"/>
              </a:lnSpc>
            </a:pPr>
            <a:r>
              <a:rPr lang="de-DE" sz="1200" baseline="30000"/>
              <a:t>2)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D64CC6-97B9-3FEE-9417-81B5E5F4AFE5}"/>
              </a:ext>
            </a:extLst>
          </p:cNvPr>
          <p:cNvCxnSpPr>
            <a:cxnSpLocks/>
          </p:cNvCxnSpPr>
          <p:nvPr/>
        </p:nvCxnSpPr>
        <p:spPr>
          <a:xfrm>
            <a:off x="8017357" y="2176240"/>
            <a:ext cx="0" cy="342286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6">
            <a:extLst>
              <a:ext uri="{FF2B5EF4-FFF2-40B4-BE49-F238E27FC236}">
                <a16:creationId xmlns:a16="http://schemas.microsoft.com/office/drawing/2014/main" id="{980A117C-DDBE-56D0-6EB0-C26C242A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879475"/>
            <a:ext cx="7801898" cy="346954"/>
          </a:xfrm>
        </p:spPr>
        <p:txBody>
          <a:bodyPr/>
          <a:lstStyle/>
          <a:p>
            <a:pPr algn="ctr"/>
            <a:r>
              <a:rPr lang="de-DE" sz="2000"/>
              <a:t>Überlebenswahrscheinlichkeit </a:t>
            </a:r>
            <a:r>
              <a:rPr lang="de-DE" sz="2000" i="1" baseline="-25000"/>
              <a:t>35</a:t>
            </a:r>
            <a:r>
              <a:rPr lang="de-DE" sz="1400" i="1" baseline="-25000"/>
              <a:t> </a:t>
            </a:r>
            <a:r>
              <a:rPr lang="de-DE" sz="2000" i="1"/>
              <a:t>p</a:t>
            </a:r>
            <a:r>
              <a:rPr lang="de-DE" sz="2000" i="1" baseline="-25000"/>
              <a:t>30</a:t>
            </a:r>
            <a:r>
              <a:rPr lang="de-DE" sz="2000"/>
              <a:t>*</a:t>
            </a:r>
            <a:endParaRPr lang="de-DE" sz="2000" i="1" baseline="-25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CFD17-FC0B-50D2-7473-C6AC3AD922A0}"/>
              </a:ext>
            </a:extLst>
          </p:cNvPr>
          <p:cNvSpPr txBox="1"/>
          <p:nvPr/>
        </p:nvSpPr>
        <p:spPr>
          <a:xfrm>
            <a:off x="6790647" y="4396545"/>
            <a:ext cx="276038" cy="308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50"/>
              </a:lnSpc>
            </a:pPr>
            <a:r>
              <a:rPr lang="de-DE" sz="1200" baseline="30000"/>
              <a:t>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10B8B4-01B5-8934-3748-CEF5A5376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A5755-FABB-208B-99B4-F7FD4AF5F4B5}"/>
              </a:ext>
            </a:extLst>
          </p:cNvPr>
          <p:cNvSpPr txBox="1"/>
          <p:nvPr/>
        </p:nvSpPr>
        <p:spPr>
          <a:xfrm>
            <a:off x="8054021" y="2204160"/>
            <a:ext cx="405880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1050">
                <a:solidFill>
                  <a:schemeClr val="bg2"/>
                </a:solidFill>
              </a:rPr>
              <a:t>4%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AD55D1-9A64-7CD4-563B-B4B6A0E32A10}"/>
              </a:ext>
            </a:extLst>
          </p:cNvPr>
          <p:cNvSpPr/>
          <p:nvPr/>
        </p:nvSpPr>
        <p:spPr>
          <a:xfrm>
            <a:off x="8089934" y="1792747"/>
            <a:ext cx="291974" cy="298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876A3-578E-CD8D-378C-99D4588A04ED}"/>
              </a:ext>
            </a:extLst>
          </p:cNvPr>
          <p:cNvSpPr txBox="1"/>
          <p:nvPr/>
        </p:nvSpPr>
        <p:spPr>
          <a:xfrm>
            <a:off x="8059841" y="1756269"/>
            <a:ext cx="405880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1050">
                <a:solidFill>
                  <a:schemeClr val="bg2"/>
                </a:solidFill>
              </a:rPr>
              <a:t>3%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1BE60A-337B-130C-2A42-0F3467ACA260}"/>
              </a:ext>
            </a:extLst>
          </p:cNvPr>
          <p:cNvCxnSpPr>
            <a:cxnSpLocks/>
          </p:cNvCxnSpPr>
          <p:nvPr/>
        </p:nvCxnSpPr>
        <p:spPr>
          <a:xfrm flipH="1">
            <a:off x="8017357" y="1785767"/>
            <a:ext cx="5820" cy="290270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5" grpId="0" uiExpand="1">
        <p:bldSub>
          <a:bldChart bld="series"/>
        </p:bldSub>
      </p:bldGraphic>
      <p:bldP spid="4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6CAA0-43F8-1FEE-17B2-C89CAEF6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27AEA1-2D69-2D97-8604-0FEAAC21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Relativer Vergleich der Sterblichkeiten –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B1CF5-2DBD-A1A8-AC54-384FAF30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AE956A-E95F-852B-0ED0-EDEE84AB3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86" y="1377198"/>
            <a:ext cx="8320992" cy="337867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de-DE" sz="1300" b="1" dirty="0">
                <a:solidFill>
                  <a:schemeClr val="tx1"/>
                </a:solidFill>
              </a:rPr>
              <a:t>Betrachte: 	</a:t>
            </a:r>
            <a:r>
              <a:rPr lang="de-DE" sz="1300" dirty="0">
                <a:solidFill>
                  <a:schemeClr val="tx1"/>
                </a:solidFill>
              </a:rPr>
              <a:t>30 bis 64-jährige Bevölkerung von Deutschland zum Jahresbeginn 2019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de-DE" sz="1300" b="1" dirty="0">
                <a:solidFill>
                  <a:schemeClr val="tx1"/>
                </a:solidFill>
              </a:rPr>
              <a:t>Berechne: 	</a:t>
            </a:r>
            <a:r>
              <a:rPr lang="de-DE" sz="1300" dirty="0">
                <a:solidFill>
                  <a:schemeClr val="tx1"/>
                </a:solidFill>
              </a:rPr>
              <a:t>Erwartete Sterbefälle nach der Sterbetafel eines ausgewählten Landes 2019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de-DE" sz="1300" b="1" dirty="0">
                <a:solidFill>
                  <a:schemeClr val="tx1"/>
                </a:solidFill>
              </a:rPr>
              <a:t>Vergleiche: 	</a:t>
            </a:r>
            <a:r>
              <a:rPr lang="de-DE" sz="1300" dirty="0">
                <a:solidFill>
                  <a:schemeClr val="tx1"/>
                </a:solidFill>
              </a:rPr>
              <a:t>Tatsächliche Sterbefälle in der deutschen Bevölkerung 2019 im Altersbereich 30 bis 64</a:t>
            </a:r>
          </a:p>
          <a:p>
            <a:pPr marL="0" indent="0">
              <a:buNone/>
            </a:pP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915E1-537D-F40E-7396-5538A85A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CD411AF7-F180-23AC-7C40-AB1324EC0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23883"/>
              </p:ext>
            </p:extLst>
          </p:nvPr>
        </p:nvGraphicFramePr>
        <p:xfrm>
          <a:off x="463732" y="2605445"/>
          <a:ext cx="4974178" cy="230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5AAD3-2447-03E4-7A64-B50B95A3DAD4}"/>
              </a:ext>
            </a:extLst>
          </p:cNvPr>
          <p:cNvSpPr/>
          <p:nvPr/>
        </p:nvSpPr>
        <p:spPr>
          <a:xfrm>
            <a:off x="5823020" y="2758671"/>
            <a:ext cx="2589141" cy="1008978"/>
          </a:xfrm>
          <a:prstGeom prst="roundRect">
            <a:avLst>
              <a:gd name="adj" fmla="val 35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Todesfälle 2019 in Deutschland</a:t>
            </a:r>
          </a:p>
          <a:p>
            <a:pPr marL="182563" marR="0" lvl="0" indent="-9048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ca. 128.000</a:t>
            </a:r>
            <a:endParaRPr kumimoji="0" lang="de-DE" sz="1200" b="0" i="0" u="none" strike="noStrike" kern="1200" cap="none" spc="0" normalizeH="0" baseline="30000" noProof="0" dirty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82563" marR="0" lvl="0" indent="-9048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44% entsprechen ca. 56.000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9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49D62-25A2-467E-3497-73AE4F20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053-8060-4AE8-980A-CB8603953F0A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738E4-BA89-0CA3-FBDD-3EFE5C2C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9" y="879475"/>
            <a:ext cx="7481661" cy="346954"/>
          </a:xfrm>
        </p:spPr>
        <p:txBody>
          <a:bodyPr/>
          <a:lstStyle/>
          <a:p>
            <a:r>
              <a:rPr lang="de-DE" sz="2000"/>
              <a:t>Ländervergleich nach Alter –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24EEF-5FE1-CB65-3945-3DCA5169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Sterblichkeitstrends in Deutschland im internationalen Vergleich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3D9EC78-8DB8-8EA8-AF26-AEEE459C7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275368"/>
              </p:ext>
            </p:extLst>
          </p:nvPr>
        </p:nvGraphicFramePr>
        <p:xfrm>
          <a:off x="358775" y="1425575"/>
          <a:ext cx="5730875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303EAF-E5B5-18CE-C625-B710EE959295}"/>
              </a:ext>
            </a:extLst>
          </p:cNvPr>
          <p:cNvSpPr txBox="1"/>
          <p:nvPr/>
        </p:nvSpPr>
        <p:spPr>
          <a:xfrm>
            <a:off x="1237094" y="4700722"/>
            <a:ext cx="2315057" cy="30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950"/>
              </a:lnSpc>
            </a:pPr>
            <a:r>
              <a:rPr lang="de-DE" sz="600"/>
              <a:t>* unisex, 50% Männeranteil; Eigene Berechnungen nach HMD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31E306-9B27-07AE-2119-77FFC1E676EC}"/>
              </a:ext>
            </a:extLst>
          </p:cNvPr>
          <p:cNvSpPr/>
          <p:nvPr/>
        </p:nvSpPr>
        <p:spPr>
          <a:xfrm>
            <a:off x="6196084" y="1889080"/>
            <a:ext cx="2829253" cy="2032441"/>
          </a:xfrm>
          <a:prstGeom prst="roundRect">
            <a:avLst>
              <a:gd name="adj" fmla="val 35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Unterschiede Deutschland/USA</a:t>
            </a:r>
          </a:p>
          <a:p>
            <a:pPr marL="180975" marR="0" lvl="0" indent="-88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Äußere Ursachen</a:t>
            </a:r>
            <a:endParaRPr kumimoji="0" lang="de-DE" sz="1200" i="0" u="none" strike="noStrike" kern="1200" cap="none" spc="0" normalizeH="0" baseline="3000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38163" lvl="1" indent="-84138">
              <a:buFont typeface="Arial" panose="020B0604020202020204" pitchFamily="34" charset="0"/>
              <a:buChar char="•"/>
              <a:defRPr/>
            </a:pPr>
            <a:r>
              <a:rPr kumimoji="0" lang="de-DE" sz="120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Akzidentelle Vergiftung</a:t>
            </a:r>
          </a:p>
          <a:p>
            <a:pPr marL="538163" lvl="1" indent="-84138">
              <a:buFont typeface="Arial" panose="020B0604020202020204" pitchFamily="34" charset="0"/>
              <a:buChar char="•"/>
              <a:defRPr/>
            </a:pPr>
            <a:r>
              <a:rPr kumimoji="0" lang="de-DE" sz="1200" i="0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Suizide</a:t>
            </a:r>
          </a:p>
          <a:p>
            <a:pPr marL="538163" lvl="1" indent="-84138">
              <a:buFont typeface="Arial" panose="020B0604020202020204" pitchFamily="34" charset="0"/>
              <a:buChar char="•"/>
              <a:defRPr/>
            </a:pPr>
            <a:r>
              <a:rPr lang="de-DE" sz="1200">
                <a:solidFill>
                  <a:srgbClr val="0050A0"/>
                </a:solidFill>
                <a:latin typeface="Arial" panose="020B0604020202020204"/>
              </a:rPr>
              <a:t>Tätlicher Angriff</a:t>
            </a:r>
            <a:endParaRPr kumimoji="0" lang="de-DE" sz="1200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80975" marR="0" lvl="0" indent="-889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>
                <a:solidFill>
                  <a:srgbClr val="0050A0"/>
                </a:solidFill>
                <a:latin typeface="Arial" panose="020B0604020202020204"/>
              </a:rPr>
              <a:t>Krankheiten des Kreislaufsystems</a:t>
            </a:r>
            <a:endParaRPr kumimoji="0" lang="de-DE" sz="1200" i="0" u="none" strike="noStrike" kern="1200" cap="none" spc="0" normalizeH="0" baseline="0" noProof="0">
              <a:ln>
                <a:noFill/>
              </a:ln>
              <a:solidFill>
                <a:srgbClr val="005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9E785-D145-F8CD-FD2A-5801FA7D8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9" y="376525"/>
            <a:ext cx="482227" cy="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DAV Corporate Farben">
      <a:dk1>
        <a:srgbClr val="000000"/>
      </a:dk1>
      <a:lt1>
        <a:srgbClr val="0050A0"/>
      </a:lt1>
      <a:dk2>
        <a:srgbClr val="FFFFFF"/>
      </a:dk2>
      <a:lt2>
        <a:srgbClr val="DCDCDC"/>
      </a:lt2>
      <a:accent1>
        <a:srgbClr val="0050A0"/>
      </a:accent1>
      <a:accent2>
        <a:srgbClr val="00376E"/>
      </a:accent2>
      <a:accent3>
        <a:srgbClr val="4BB9E6"/>
      </a:accent3>
      <a:accent4>
        <a:srgbClr val="FABE41"/>
      </a:accent4>
      <a:accent5>
        <a:srgbClr val="F08723"/>
      </a:accent5>
      <a:accent6>
        <a:srgbClr val="A03773"/>
      </a:accent6>
      <a:hlink>
        <a:srgbClr val="4BB9E6"/>
      </a:hlink>
      <a:folHlink>
        <a:srgbClr val="00AA8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ts val="1950"/>
          </a:lnSpc>
          <a:defRPr sz="15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U_PPT_Master_DAV_DGVFM_16-9_HS.potx" id="{45958AB1-0881-4B2C-A614-E2393C08032D}" vid="{262E5D0D-FC01-4965-B8E8-373306F40455}"/>
    </a:ext>
  </a:extLst>
</a:theme>
</file>

<file path=ppt/theme/theme2.xml><?xml version="1.0" encoding="utf-8"?>
<a:theme xmlns:a="http://schemas.openxmlformats.org/drawingml/2006/main" name="1_Office">
  <a:themeElements>
    <a:clrScheme name="DAV Corporate Farben">
      <a:dk1>
        <a:srgbClr val="000000"/>
      </a:dk1>
      <a:lt1>
        <a:srgbClr val="0050A0"/>
      </a:lt1>
      <a:dk2>
        <a:srgbClr val="FFFFFF"/>
      </a:dk2>
      <a:lt2>
        <a:srgbClr val="DCDCDC"/>
      </a:lt2>
      <a:accent1>
        <a:srgbClr val="0050A0"/>
      </a:accent1>
      <a:accent2>
        <a:srgbClr val="00376E"/>
      </a:accent2>
      <a:accent3>
        <a:srgbClr val="4BB9E6"/>
      </a:accent3>
      <a:accent4>
        <a:srgbClr val="FABE41"/>
      </a:accent4>
      <a:accent5>
        <a:srgbClr val="F08723"/>
      </a:accent5>
      <a:accent6>
        <a:srgbClr val="A03773"/>
      </a:accent6>
      <a:hlink>
        <a:srgbClr val="4BB9E6"/>
      </a:hlink>
      <a:folHlink>
        <a:srgbClr val="00AA8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ts val="1950"/>
          </a:lnSpc>
          <a:defRPr sz="15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U_PPT_Master_DAV_DGVFM_16-9_HS.potx" id="{45958AB1-0881-4B2C-A614-E2393C08032D}" vid="{262E5D0D-FC01-4965-B8E8-373306F4045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2576</Words>
  <Application>Microsoft Office PowerPoint</Application>
  <PresentationFormat>On-screen Show (16:9)</PresentationFormat>
  <Paragraphs>346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Meiryo</vt:lpstr>
      <vt:lpstr>Arial</vt:lpstr>
      <vt:lpstr>Calibri</vt:lpstr>
      <vt:lpstr>Google Sans</vt:lpstr>
      <vt:lpstr>Times New Roman</vt:lpstr>
      <vt:lpstr>Wingdings</vt:lpstr>
      <vt:lpstr>Office</vt:lpstr>
      <vt:lpstr>1_Office</vt:lpstr>
      <vt:lpstr>Sterblichkeitstrends in Deutschland im internationalen Vergleich</vt:lpstr>
      <vt:lpstr>Agenda</vt:lpstr>
      <vt:lpstr>Überlebenswahrscheinlichkeit 35 p30*</vt:lpstr>
      <vt:lpstr>Überlebenswahrscheinlichkeit 35 p30*</vt:lpstr>
      <vt:lpstr>Überlebenswahrscheinlichkeit 35 p30*</vt:lpstr>
      <vt:lpstr>PowerPoint Presentation</vt:lpstr>
      <vt:lpstr>Überlebenswahrscheinlichkeit 35 p30*</vt:lpstr>
      <vt:lpstr>Relativer Vergleich der Sterblichkeiten – 2019</vt:lpstr>
      <vt:lpstr>Ländervergleich nach Alter – 2019</vt:lpstr>
      <vt:lpstr>Verteilung Todesursachen 2022 – Deutschland*</vt:lpstr>
      <vt:lpstr>Todesursachen in Deutschland – Top 3</vt:lpstr>
      <vt:lpstr>Sterblichkeitsverbesserung – Deutschland</vt:lpstr>
      <vt:lpstr>Vergleich Todesursachen – Top 3</vt:lpstr>
      <vt:lpstr>Sterblichkeitsverbesserungen – England &amp; Wales</vt:lpstr>
      <vt:lpstr>Sterblichkeitsverbesserungen – Japan</vt:lpstr>
      <vt:lpstr>Zusammenfassung – Sterblichkeitstrends Alter 30-64</vt:lpstr>
      <vt:lpstr>Was schätzen Sie?</vt:lpstr>
      <vt:lpstr>PowerPoint Presentation</vt:lpstr>
      <vt:lpstr>Daumenregel: Hast Du Kinder, dann solltest Du das 4- bis 5-fache Bruttojahresgehalt absichern. Die Restschuld eines Hauskredits solltest Du obendrauf rechnen. 1) </vt:lpstr>
      <vt:lpstr>Absicherungsbedarf von Familien in Deutschland</vt:lpstr>
      <vt:lpstr>Ein großer Teil des Neugeschäfts in der Risikoleben wird im Zusammenhang mit Immobilienfinanzierungen abgeschlossen.</vt:lpstr>
      <vt:lpstr>Erbschaft- und Schenkungsteuer – ein neues Geschäftsfeld?</vt:lpstr>
      <vt:lpstr>Bedarf in Rentnerhaushalten</vt:lpstr>
      <vt:lpstr>PowerPoint Presentation</vt:lpstr>
      <vt:lpstr>AKS+ Beispiel Anna – Nichtraucherin </vt:lpstr>
      <vt:lpstr>Jetzt sind Sie wieder dran! </vt:lpstr>
      <vt:lpstr>Die AKS+ hat viele Pluspunkte</vt:lpstr>
      <vt:lpstr>PowerPoint Presentation</vt:lpstr>
      <vt:lpstr>   Vielen Dank für Ihre Aufmerksamkeit!</vt:lpstr>
      <vt:lpstr>Referenzen - Ergänzungen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 Rack</dc:creator>
  <cp:lastModifiedBy>Johannes Schäfer</cp:lastModifiedBy>
  <cp:revision>7</cp:revision>
  <dcterms:created xsi:type="dcterms:W3CDTF">2023-09-12T09:24:08Z</dcterms:created>
  <dcterms:modified xsi:type="dcterms:W3CDTF">2024-04-23T09:14:25Z</dcterms:modified>
</cp:coreProperties>
</file>