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0"/>
  </p:notesMasterIdLst>
  <p:sldIdLst>
    <p:sldId id="273" r:id="rId2"/>
    <p:sldId id="270" r:id="rId3"/>
    <p:sldId id="276" r:id="rId4"/>
    <p:sldId id="282" r:id="rId5"/>
    <p:sldId id="277" r:id="rId6"/>
    <p:sldId id="289" r:id="rId7"/>
    <p:sldId id="283" r:id="rId8"/>
    <p:sldId id="286" r:id="rId9"/>
    <p:sldId id="288" r:id="rId10"/>
    <p:sldId id="287" r:id="rId11"/>
    <p:sldId id="278" r:id="rId12"/>
    <p:sldId id="285" r:id="rId13"/>
    <p:sldId id="280" r:id="rId14"/>
    <p:sldId id="281" r:id="rId15"/>
    <p:sldId id="279" r:id="rId16"/>
    <p:sldId id="275" r:id="rId17"/>
    <p:sldId id="268" r:id="rId18"/>
    <p:sldId id="269"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9589"/>
    <a:srgbClr val="0F2C73"/>
    <a:srgbClr val="009C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90" autoAdjust="0"/>
    <p:restoredTop sz="96247" autoAdjust="0"/>
  </p:normalViewPr>
  <p:slideViewPr>
    <p:cSldViewPr>
      <p:cViewPr varScale="1">
        <p:scale>
          <a:sx n="106" d="100"/>
          <a:sy n="106" d="100"/>
        </p:scale>
        <p:origin x="996" y="114"/>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102" d="100"/>
          <a:sy n="102" d="100"/>
        </p:scale>
        <p:origin x="3520" y="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23E251-5317-489C-A154-79AFFF944AAA}" type="datetimeFigureOut">
              <a:rPr lang="de-DE" smtClean="0"/>
              <a:t>07.05.2024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5A4FCB-1F09-48D2-886E-FB5C805CB610}" type="slidenum">
              <a:rPr lang="de-DE" smtClean="0"/>
              <a:t>‹#›</a:t>
            </a:fld>
            <a:endParaRPr lang="de-DE"/>
          </a:p>
        </p:txBody>
      </p:sp>
    </p:spTree>
    <p:extLst>
      <p:ext uri="{BB962C8B-B14F-4D97-AF65-F5344CB8AC3E}">
        <p14:creationId xmlns:p14="http://schemas.microsoft.com/office/powerpoint/2010/main" val="2460373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9A5A4FCB-1F09-48D2-886E-FB5C805CB610}" type="slidenum">
              <a:rPr lang="de-DE" smtClean="0"/>
              <a:t>17</a:t>
            </a:fld>
            <a:endParaRPr lang="de-DE"/>
          </a:p>
        </p:txBody>
      </p:sp>
    </p:spTree>
    <p:extLst>
      <p:ext uri="{BB962C8B-B14F-4D97-AF65-F5344CB8AC3E}">
        <p14:creationId xmlns:p14="http://schemas.microsoft.com/office/powerpoint/2010/main" val="1214963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ening Slide">
    <p:spTree>
      <p:nvGrpSpPr>
        <p:cNvPr id="1" name=""/>
        <p:cNvGrpSpPr/>
        <p:nvPr/>
      </p:nvGrpSpPr>
      <p:grpSpPr>
        <a:xfrm>
          <a:off x="0" y="0"/>
          <a:ext cx="0" cy="0"/>
          <a:chOff x="0" y="0"/>
          <a:chExt cx="0" cy="0"/>
        </a:xfrm>
      </p:grpSpPr>
      <p:sp>
        <p:nvSpPr>
          <p:cNvPr id="8" name="Rechteck 7"/>
          <p:cNvSpPr/>
          <p:nvPr userDrawn="1"/>
        </p:nvSpPr>
        <p:spPr>
          <a:xfrm>
            <a:off x="4025133" y="-6284"/>
            <a:ext cx="8166867" cy="6858267"/>
          </a:xfrm>
          <a:prstGeom prst="rect">
            <a:avLst/>
          </a:prstGeom>
          <a:solidFill>
            <a:srgbClr val="009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9" name="Rechteck 8"/>
          <p:cNvSpPr/>
          <p:nvPr userDrawn="1"/>
        </p:nvSpPr>
        <p:spPr>
          <a:xfrm>
            <a:off x="-14824" y="1275"/>
            <a:ext cx="3800999" cy="6856729"/>
          </a:xfrm>
          <a:prstGeom prst="rect">
            <a:avLst/>
          </a:prstGeom>
          <a:solidFill>
            <a:srgbClr val="A195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3" name="Titel 1"/>
          <p:cNvSpPr>
            <a:spLocks noGrp="1"/>
          </p:cNvSpPr>
          <p:nvPr>
            <p:ph type="title" hasCustomPrompt="1"/>
          </p:nvPr>
        </p:nvSpPr>
        <p:spPr>
          <a:xfrm>
            <a:off x="5673079" y="954000"/>
            <a:ext cx="6120000" cy="4230000"/>
          </a:xfrm>
          <a:prstGeom prst="rect">
            <a:avLst/>
          </a:prstGeom>
        </p:spPr>
        <p:txBody>
          <a:bodyPr anchor="ctr">
            <a:noAutofit/>
          </a:bodyPr>
          <a:lstStyle>
            <a:lvl1pPr>
              <a:defRPr sz="4000" baseline="0">
                <a:solidFill>
                  <a:schemeClr val="bg1"/>
                </a:solidFill>
                <a:latin typeface="Verdana" panose="020B0604030504040204" pitchFamily="34" charset="0"/>
                <a:ea typeface="Verdana" panose="020B0604030504040204" pitchFamily="34" charset="0"/>
                <a:cs typeface="Segoe UI Semibold" panose="020B0702040204020203" pitchFamily="34" charset="0"/>
              </a:defRPr>
            </a:lvl1pPr>
          </a:lstStyle>
          <a:p>
            <a:r>
              <a:rPr lang="en-US" dirty="0"/>
              <a:t>Presentation Title</a:t>
            </a:r>
            <a:endParaRPr lang="de-DE" dirty="0"/>
          </a:p>
        </p:txBody>
      </p:sp>
      <p:sp>
        <p:nvSpPr>
          <p:cNvPr id="2" name="Rechteck 1"/>
          <p:cNvSpPr/>
          <p:nvPr userDrawn="1"/>
        </p:nvSpPr>
        <p:spPr>
          <a:xfrm>
            <a:off x="1044205" y="1764000"/>
            <a:ext cx="4425639" cy="270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7" name="Inhaltsplatzhalter 2"/>
          <p:cNvSpPr>
            <a:spLocks noGrp="1"/>
          </p:cNvSpPr>
          <p:nvPr>
            <p:ph sz="half" idx="1" hasCustomPrompt="1"/>
          </p:nvPr>
        </p:nvSpPr>
        <p:spPr>
          <a:xfrm>
            <a:off x="5680545" y="5409000"/>
            <a:ext cx="6120000" cy="540000"/>
          </a:xfrm>
          <a:prstGeom prst="rect">
            <a:avLst/>
          </a:prstGeom>
        </p:spPr>
        <p:txBody>
          <a:bodyPr>
            <a:normAutofit/>
          </a:bodyPr>
          <a:lstStyle>
            <a:lvl1pPr marL="0" indent="0">
              <a:buNone/>
              <a:defRPr sz="2800" i="1" baseline="0">
                <a:solidFill>
                  <a:srgbClr val="0F2C73"/>
                </a:solidFill>
                <a:latin typeface="Verdana" panose="020B0604030504040204" pitchFamily="34" charset="0"/>
                <a:ea typeface="Verdana" panose="020B0604030504040204" pitchFamily="34" charset="0"/>
                <a:cs typeface="Segoe UI Semibold" panose="020B0702040204020203" pitchFamily="34" charset="0"/>
              </a:defRPr>
            </a:lvl1pPr>
          </a:lstStyle>
          <a:p>
            <a:pPr lvl="0"/>
            <a:r>
              <a:rPr lang="de-DE" dirty="0"/>
              <a:t>First Name Last Name</a:t>
            </a:r>
          </a:p>
        </p:txBody>
      </p:sp>
      <p:pic>
        <p:nvPicPr>
          <p:cNvPr id="10" name="Grafik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6033" y="1918125"/>
            <a:ext cx="4096979" cy="2391750"/>
          </a:xfrm>
          <a:prstGeom prst="rect">
            <a:avLst/>
          </a:prstGeom>
        </p:spPr>
      </p:pic>
      <p:sp>
        <p:nvSpPr>
          <p:cNvPr id="16" name="Inhaltsplatzhalter 2"/>
          <p:cNvSpPr>
            <a:spLocks noGrp="1"/>
          </p:cNvSpPr>
          <p:nvPr>
            <p:ph sz="half" idx="12" hasCustomPrompt="1"/>
          </p:nvPr>
        </p:nvSpPr>
        <p:spPr>
          <a:xfrm>
            <a:off x="5674839" y="5974458"/>
            <a:ext cx="6120000" cy="540000"/>
          </a:xfrm>
          <a:prstGeom prst="rect">
            <a:avLst/>
          </a:prstGeom>
        </p:spPr>
        <p:txBody>
          <a:bodyPr>
            <a:normAutofit/>
          </a:bodyPr>
          <a:lstStyle>
            <a:lvl1pPr marL="0" indent="0">
              <a:buNone/>
              <a:defRPr sz="2400" i="1" baseline="0">
                <a:solidFill>
                  <a:srgbClr val="0F2C73"/>
                </a:solidFill>
                <a:latin typeface="Verdana" panose="020B0604030504040204" pitchFamily="34" charset="0"/>
                <a:ea typeface="Verdana" panose="020B0604030504040204" pitchFamily="34" charset="0"/>
                <a:cs typeface="Segoe UI Semibold" panose="020B0702040204020203" pitchFamily="34" charset="0"/>
              </a:defRPr>
            </a:lvl1pPr>
          </a:lstStyle>
          <a:p>
            <a:pPr lvl="0"/>
            <a:r>
              <a:rPr lang="de-DE" dirty="0"/>
              <a:t>Company</a:t>
            </a:r>
          </a:p>
        </p:txBody>
      </p:sp>
      <p:sp>
        <p:nvSpPr>
          <p:cNvPr id="14" name="Textfeld 13"/>
          <p:cNvSpPr txBox="1"/>
          <p:nvPr userDrawn="1"/>
        </p:nvSpPr>
        <p:spPr>
          <a:xfrm>
            <a:off x="-11119" y="5445224"/>
            <a:ext cx="3797294" cy="1200329"/>
          </a:xfrm>
          <a:prstGeom prst="rect">
            <a:avLst/>
          </a:prstGeom>
          <a:noFill/>
        </p:spPr>
        <p:txBody>
          <a:bodyPr wrap="square" rtlCol="0">
            <a:spAutoFit/>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t>EAA e-Conference on </a:t>
            </a:r>
            <a:b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br>
            <a: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t>Data Science &amp; Data </a:t>
            </a:r>
            <a:r>
              <a:rPr lang="de-DE" sz="1800" dirty="0" err="1">
                <a:solidFill>
                  <a:schemeClr val="bg1"/>
                </a:solidFill>
                <a:latin typeface="Verdana" panose="020B0604030504040204" pitchFamily="34" charset="0"/>
                <a:ea typeface="Verdana" panose="020B0604030504040204" pitchFamily="34" charset="0"/>
                <a:cs typeface="Segoe UI Semibold" panose="020B0702040204020203" pitchFamily="34" charset="0"/>
              </a:rPr>
              <a:t>Ethics</a:t>
            </a:r>
            <a:endPar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endParaRPr>
          </a:p>
          <a:p>
            <a:pPr marL="0" marR="0" lvl="0" indent="0" algn="ctr" defTabSz="685783" rtl="0" eaLnBrk="1" fontAlgn="auto" latinLnBrk="0" hangingPunct="1">
              <a:lnSpc>
                <a:spcPct val="100000"/>
              </a:lnSpc>
              <a:spcBef>
                <a:spcPts val="0"/>
              </a:spcBef>
              <a:spcAft>
                <a:spcPts val="0"/>
              </a:spcAft>
              <a:buClrTx/>
              <a:buSzTx/>
              <a:buFontTx/>
              <a:buNone/>
              <a:tabLst/>
              <a:defRPr/>
            </a:pPr>
            <a:endPar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endParaRPr>
          </a:p>
          <a:p>
            <a:pPr marL="0" marR="0" lvl="0" indent="0" algn="ctr" defTabSz="685783" rtl="0" eaLnBrk="1" fontAlgn="auto" latinLnBrk="0" hangingPunct="1">
              <a:lnSpc>
                <a:spcPct val="100000"/>
              </a:lnSpc>
              <a:spcBef>
                <a:spcPts val="0"/>
              </a:spcBef>
              <a:spcAft>
                <a:spcPts val="0"/>
              </a:spcAft>
              <a:buClrTx/>
              <a:buSzTx/>
              <a:buFontTx/>
              <a:buNone/>
              <a:tabLst/>
              <a:defRPr/>
            </a:pPr>
            <a: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t>14 May 2024</a:t>
            </a:r>
          </a:p>
        </p:txBody>
      </p:sp>
    </p:spTree>
    <p:extLst>
      <p:ext uri="{BB962C8B-B14F-4D97-AF65-F5344CB8AC3E}">
        <p14:creationId xmlns:p14="http://schemas.microsoft.com/office/powerpoint/2010/main" val="265574135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ructure">
    <p:spTree>
      <p:nvGrpSpPr>
        <p:cNvPr id="1" name=""/>
        <p:cNvGrpSpPr/>
        <p:nvPr/>
      </p:nvGrpSpPr>
      <p:grpSpPr>
        <a:xfrm>
          <a:off x="0" y="0"/>
          <a:ext cx="0" cy="0"/>
          <a:chOff x="0" y="0"/>
          <a:chExt cx="0" cy="0"/>
        </a:xfrm>
      </p:grpSpPr>
      <p:sp>
        <p:nvSpPr>
          <p:cNvPr id="8" name="Rechteck 7"/>
          <p:cNvSpPr/>
          <p:nvPr userDrawn="1"/>
        </p:nvSpPr>
        <p:spPr>
          <a:xfrm>
            <a:off x="6299598" y="234000"/>
            <a:ext cx="5673300" cy="6390001"/>
          </a:xfrm>
          <a:prstGeom prst="rect">
            <a:avLst/>
          </a:prstGeom>
          <a:solidFill>
            <a:srgbClr val="009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2" name="Inhaltsplatzhalter 3"/>
          <p:cNvSpPr>
            <a:spLocks noGrp="1"/>
          </p:cNvSpPr>
          <p:nvPr>
            <p:ph sz="half" idx="2" hasCustomPrompt="1"/>
          </p:nvPr>
        </p:nvSpPr>
        <p:spPr>
          <a:xfrm>
            <a:off x="6608549" y="2420888"/>
            <a:ext cx="5181600" cy="2143375"/>
          </a:xfrm>
          <a:prstGeom prst="rect">
            <a:avLst/>
          </a:prstGeom>
        </p:spPr>
        <p:txBody>
          <a:bodyPr anchor="ctr" anchorCtr="0">
            <a:normAutofit/>
          </a:bodyPr>
          <a:lstStyle>
            <a:lvl1pPr marL="0" indent="0" algn="ctr">
              <a:buNone/>
              <a:defRPr sz="15000">
                <a:solidFill>
                  <a:schemeClr val="bg1"/>
                </a:solidFill>
                <a:latin typeface="Verdana" panose="020B0604030504040204" pitchFamily="34" charset="0"/>
                <a:ea typeface="Verdana" panose="020B0604030504040204" pitchFamily="34" charset="0"/>
                <a:cs typeface="Segoe UI Semibold" panose="020B0702040204020203" pitchFamily="34" charset="0"/>
              </a:defRPr>
            </a:lvl1pPr>
          </a:lstStyle>
          <a:p>
            <a:pPr lvl="0"/>
            <a:r>
              <a:rPr lang="de-DE" dirty="0"/>
              <a:t>01</a:t>
            </a:r>
          </a:p>
        </p:txBody>
      </p:sp>
      <p:sp>
        <p:nvSpPr>
          <p:cNvPr id="13" name="Titel 1"/>
          <p:cNvSpPr>
            <a:spLocks noGrp="1"/>
          </p:cNvSpPr>
          <p:nvPr>
            <p:ph type="title" hasCustomPrompt="1"/>
          </p:nvPr>
        </p:nvSpPr>
        <p:spPr>
          <a:xfrm>
            <a:off x="468000" y="234000"/>
            <a:ext cx="5673600" cy="6390000"/>
          </a:xfrm>
          <a:prstGeom prst="rect">
            <a:avLst/>
          </a:prstGeom>
        </p:spPr>
        <p:txBody>
          <a:bodyPr anchor="ctr"/>
          <a:lstStyle>
            <a:lvl1pPr>
              <a:defRPr sz="6000" cap="all" baseline="0">
                <a:solidFill>
                  <a:srgbClr val="0F2C73"/>
                </a:solidFill>
                <a:latin typeface="Verdana" panose="020B0604030504040204" pitchFamily="34" charset="0"/>
                <a:ea typeface="Verdana" panose="020B0604030504040204" pitchFamily="34" charset="0"/>
                <a:cs typeface="Segoe UI" panose="020B0502040204020203" pitchFamily="34" charset="0"/>
              </a:defRPr>
            </a:lvl1pPr>
          </a:lstStyle>
          <a:p>
            <a:r>
              <a:rPr lang="de-DE" dirty="0"/>
              <a:t>TOPIC IN CAPITAL LETTERS</a:t>
            </a:r>
          </a:p>
        </p:txBody>
      </p:sp>
    </p:spTree>
    <p:extLst>
      <p:ext uri="{BB962C8B-B14F-4D97-AF65-F5344CB8AC3E}">
        <p14:creationId xmlns:p14="http://schemas.microsoft.com/office/powerpoint/2010/main" val="242908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Subtitle+Outline Points">
    <p:spTree>
      <p:nvGrpSpPr>
        <p:cNvPr id="1" name=""/>
        <p:cNvGrpSpPr/>
        <p:nvPr/>
      </p:nvGrpSpPr>
      <p:grpSpPr>
        <a:xfrm>
          <a:off x="0" y="0"/>
          <a:ext cx="0" cy="0"/>
          <a:chOff x="0" y="0"/>
          <a:chExt cx="0" cy="0"/>
        </a:xfrm>
      </p:grpSpPr>
      <p:sp>
        <p:nvSpPr>
          <p:cNvPr id="12" name="Textplatzhalter 5"/>
          <p:cNvSpPr>
            <a:spLocks noGrp="1"/>
          </p:cNvSpPr>
          <p:nvPr>
            <p:ph type="body" sz="quarter" idx="12" hasCustomPrompt="1"/>
          </p:nvPr>
        </p:nvSpPr>
        <p:spPr>
          <a:xfrm>
            <a:off x="306896" y="1101172"/>
            <a:ext cx="11520000" cy="360000"/>
          </a:xfrm>
          <a:prstGeom prst="rect">
            <a:avLst/>
          </a:prstGeom>
        </p:spPr>
        <p:txBody>
          <a:bodyPr>
            <a:noAutofit/>
          </a:bodyPr>
          <a:lstStyle>
            <a:lvl1pPr marL="0" indent="0" algn="l">
              <a:buNone/>
              <a:defRPr sz="2400" b="0" i="1" cap="all" baseline="0">
                <a:solidFill>
                  <a:srgbClr val="0F2B72"/>
                </a:solidFill>
                <a:latin typeface="Verdana" panose="020B0604030504040204" pitchFamily="34" charset="0"/>
                <a:ea typeface="Verdana" panose="020B0604030504040204" pitchFamily="34" charset="0"/>
                <a:cs typeface="Verdana" panose="020B0604030504040204" pitchFamily="34" charset="0"/>
              </a:defRPr>
            </a:lvl1pPr>
          </a:lstStyle>
          <a:p>
            <a:pPr lvl="0"/>
            <a:r>
              <a:rPr lang="de-DE" dirty="0"/>
              <a:t>Click </a:t>
            </a:r>
            <a:r>
              <a:rPr lang="de-DE" dirty="0" err="1"/>
              <a:t>to</a:t>
            </a:r>
            <a:r>
              <a:rPr lang="de-DE" dirty="0"/>
              <a:t> </a:t>
            </a:r>
            <a:r>
              <a:rPr lang="de-DE" dirty="0" err="1"/>
              <a:t>add</a:t>
            </a:r>
            <a:r>
              <a:rPr lang="de-DE" dirty="0"/>
              <a:t> </a:t>
            </a:r>
            <a:r>
              <a:rPr lang="de-DE" dirty="0" err="1"/>
              <a:t>subtitle</a:t>
            </a:r>
            <a:endParaRPr lang="de-DE" dirty="0"/>
          </a:p>
        </p:txBody>
      </p:sp>
      <p:sp>
        <p:nvSpPr>
          <p:cNvPr id="13" name="Textplatzhalter 9"/>
          <p:cNvSpPr>
            <a:spLocks noGrp="1"/>
          </p:cNvSpPr>
          <p:nvPr>
            <p:ph type="body" sz="quarter" idx="10" hasCustomPrompt="1"/>
          </p:nvPr>
        </p:nvSpPr>
        <p:spPr>
          <a:xfrm>
            <a:off x="3181417" y="0"/>
            <a:ext cx="8675223" cy="819000"/>
          </a:xfrm>
          <a:prstGeom prst="rect">
            <a:avLst/>
          </a:prstGeom>
          <a:ln>
            <a:noFill/>
          </a:ln>
        </p:spPr>
        <p:txBody>
          <a:bodyPr anchor="ctr">
            <a:normAutofit/>
          </a:bodyPr>
          <a:lstStyle>
            <a:lvl1pPr marL="0" indent="0" algn="r">
              <a:buNone/>
              <a:defRPr sz="2600" b="1" i="1" cap="all" baseline="0">
                <a:solidFill>
                  <a:schemeClr val="bg1"/>
                </a:solidFill>
                <a:latin typeface="Verdana" panose="020B0604030504040204" pitchFamily="34" charset="0"/>
                <a:ea typeface="Verdana" panose="020B0604030504040204" pitchFamily="34" charset="0"/>
              </a:defRPr>
            </a:lvl1pPr>
            <a:lvl2pPr>
              <a:defRPr sz="2200"/>
            </a:lvl2pPr>
            <a:lvl3pPr>
              <a:defRPr sz="2200"/>
            </a:lvl3pPr>
            <a:lvl4pPr>
              <a:defRPr sz="2200"/>
            </a:lvl4pPr>
            <a:lvl5pPr>
              <a:defRPr sz="2200"/>
            </a:lvl5pPr>
          </a:lstStyle>
          <a:p>
            <a:pPr lvl="0"/>
            <a:r>
              <a:rPr lang="de-DE" dirty="0"/>
              <a:t>CLICK TO ADD HEADLINE</a:t>
            </a:r>
          </a:p>
        </p:txBody>
      </p:sp>
      <p:sp>
        <p:nvSpPr>
          <p:cNvPr id="6" name="Inhaltsplatzhalter 2"/>
          <p:cNvSpPr>
            <a:spLocks noGrp="1"/>
          </p:cNvSpPr>
          <p:nvPr>
            <p:ph idx="1"/>
          </p:nvPr>
        </p:nvSpPr>
        <p:spPr>
          <a:xfrm>
            <a:off x="313588" y="1628800"/>
            <a:ext cx="11520000" cy="4730172"/>
          </a:xfrm>
          <a:prstGeom prst="rect">
            <a:avLst/>
          </a:prstGeom>
        </p:spPr>
        <p:txBody>
          <a:bodyPr/>
          <a:lstStyle>
            <a:lvl1pPr marL="228594" indent="-228594">
              <a:buClr>
                <a:srgbClr val="009CDB"/>
              </a:buClr>
              <a:buFont typeface="Arial" panose="020B0604020202020204" pitchFamily="34" charset="0"/>
              <a:buChar char="•"/>
              <a:defRPr sz="2400">
                <a:solidFill>
                  <a:schemeClr val="tx1">
                    <a:lumMod val="75000"/>
                    <a:lumOff val="25000"/>
                  </a:schemeClr>
                </a:solidFill>
                <a:latin typeface="Verdana" panose="020B0604030504040204" pitchFamily="34" charset="0"/>
                <a:ea typeface="Verdana" panose="020B0604030504040204" pitchFamily="34" charset="0"/>
              </a:defRPr>
            </a:lvl1pPr>
            <a:lvl2pPr marL="685783" indent="-228594">
              <a:buClr>
                <a:srgbClr val="A19589"/>
              </a:buClr>
              <a:buFont typeface="Arial" panose="020B0604020202020204" pitchFamily="34" charset="0"/>
              <a:buChar char="•"/>
              <a:defRPr sz="2400">
                <a:solidFill>
                  <a:schemeClr val="tx1">
                    <a:lumMod val="75000"/>
                    <a:lumOff val="25000"/>
                  </a:schemeClr>
                </a:solidFill>
                <a:latin typeface="Verdana" panose="020B0604030504040204" pitchFamily="34" charset="0"/>
                <a:ea typeface="Verdana" panose="020B0604030504040204" pitchFamily="34" charset="0"/>
              </a:defRPr>
            </a:lvl2pPr>
            <a:lvl3pPr marL="1142971" indent="-228594">
              <a:buClr>
                <a:srgbClr val="009CDB"/>
              </a:buClr>
              <a:buFont typeface="Arial" panose="020B0604020202020204" pitchFamily="34" charset="0"/>
              <a:buChar char="•"/>
              <a:defRPr sz="2200">
                <a:solidFill>
                  <a:schemeClr val="tx1">
                    <a:lumMod val="75000"/>
                    <a:lumOff val="25000"/>
                  </a:schemeClr>
                </a:solidFill>
                <a:latin typeface="Verdana" panose="020B0604030504040204" pitchFamily="34" charset="0"/>
                <a:ea typeface="Verdana" panose="020B0604030504040204" pitchFamily="34" charset="0"/>
              </a:defRPr>
            </a:lvl3pPr>
            <a:lvl4pPr marL="1600160" indent="-228594">
              <a:buClr>
                <a:srgbClr val="A19589"/>
              </a:buClr>
              <a:buFont typeface="Arial" panose="020B0604020202020204" pitchFamily="34" charset="0"/>
              <a:buChar char="•"/>
              <a:defRPr sz="2200">
                <a:solidFill>
                  <a:schemeClr val="tx1">
                    <a:lumMod val="75000"/>
                    <a:lumOff val="25000"/>
                  </a:schemeClr>
                </a:solidFill>
                <a:latin typeface="Verdana" panose="020B0604030504040204" pitchFamily="34" charset="0"/>
                <a:ea typeface="Verdana" panose="020B0604030504040204" pitchFamily="34" charset="0"/>
              </a:defRPr>
            </a:lvl4pPr>
            <a:lvl5pPr marL="2057349" indent="-228594">
              <a:buClr>
                <a:srgbClr val="009CDB"/>
              </a:buClr>
              <a:buFont typeface="Symbol" panose="05050102010706020507" pitchFamily="18" charset="2"/>
              <a:buChar char="-"/>
              <a:defRPr sz="2000">
                <a:solidFill>
                  <a:schemeClr val="tx1">
                    <a:lumMod val="75000"/>
                    <a:lumOff val="25000"/>
                  </a:schemeClr>
                </a:solidFill>
                <a:latin typeface="Verdana" panose="020B0604030504040204" pitchFamily="34" charset="0"/>
                <a:ea typeface="Verdana" panose="020B060403050404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025867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Subtitle+Text">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3588" y="1628800"/>
            <a:ext cx="11521280" cy="4730172"/>
          </a:xfrm>
          <a:prstGeom prst="rect">
            <a:avLst/>
          </a:prstGeom>
        </p:spPr>
        <p:txBody>
          <a:bodyPr>
            <a:normAutofit/>
          </a:bodyPr>
          <a:lstStyle>
            <a:lvl1pPr marL="0" indent="0">
              <a:buNone/>
              <a:defRPr sz="2400">
                <a:solidFill>
                  <a:schemeClr val="tx1">
                    <a:lumMod val="75000"/>
                    <a:lumOff val="25000"/>
                  </a:schemeClr>
                </a:solidFill>
                <a:latin typeface="Verdana" panose="020B0604030504040204" pitchFamily="34" charset="0"/>
                <a:ea typeface="Verdana" panose="020B0604030504040204" pitchFamily="34" charset="0"/>
                <a:cs typeface="Segoe UI" panose="020B0502040204020203"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endParaRPr lang="de-DE" dirty="0"/>
          </a:p>
        </p:txBody>
      </p:sp>
      <p:sp>
        <p:nvSpPr>
          <p:cNvPr id="12" name="Textplatzhalter 5"/>
          <p:cNvSpPr>
            <a:spLocks noGrp="1"/>
          </p:cNvSpPr>
          <p:nvPr>
            <p:ph type="body" sz="quarter" idx="12" hasCustomPrompt="1"/>
          </p:nvPr>
        </p:nvSpPr>
        <p:spPr>
          <a:xfrm>
            <a:off x="306896" y="1101172"/>
            <a:ext cx="11520000" cy="360000"/>
          </a:xfrm>
          <a:prstGeom prst="rect">
            <a:avLst/>
          </a:prstGeom>
        </p:spPr>
        <p:txBody>
          <a:bodyPr>
            <a:noAutofit/>
          </a:bodyPr>
          <a:lstStyle>
            <a:lvl1pPr marL="0" indent="0" algn="l">
              <a:buNone/>
              <a:defRPr sz="2400" b="0" i="1" cap="all" baseline="0">
                <a:solidFill>
                  <a:srgbClr val="0F2C73"/>
                </a:solidFill>
                <a:latin typeface="Verdana" panose="020B0604030504040204" pitchFamily="34" charset="0"/>
                <a:ea typeface="Verdana" panose="020B0604030504040204" pitchFamily="34" charset="0"/>
                <a:cs typeface="Verdana" panose="020B0604030504040204" pitchFamily="34" charset="0"/>
              </a:defRPr>
            </a:lvl1pPr>
          </a:lstStyle>
          <a:p>
            <a:pPr lvl="0"/>
            <a:r>
              <a:rPr lang="de-DE" dirty="0"/>
              <a:t>Click </a:t>
            </a:r>
            <a:r>
              <a:rPr lang="de-DE" dirty="0" err="1"/>
              <a:t>to</a:t>
            </a:r>
            <a:r>
              <a:rPr lang="de-DE" dirty="0"/>
              <a:t> </a:t>
            </a:r>
            <a:r>
              <a:rPr lang="de-DE" dirty="0" err="1"/>
              <a:t>add</a:t>
            </a:r>
            <a:r>
              <a:rPr lang="de-DE" dirty="0"/>
              <a:t> </a:t>
            </a:r>
            <a:r>
              <a:rPr lang="de-DE" dirty="0" err="1"/>
              <a:t>subtitle</a:t>
            </a:r>
            <a:endParaRPr lang="de-DE" dirty="0"/>
          </a:p>
        </p:txBody>
      </p:sp>
      <p:sp>
        <p:nvSpPr>
          <p:cNvPr id="14" name="Textplatzhalter 9"/>
          <p:cNvSpPr>
            <a:spLocks noGrp="1"/>
          </p:cNvSpPr>
          <p:nvPr>
            <p:ph type="body" sz="quarter" idx="10" hasCustomPrompt="1"/>
          </p:nvPr>
        </p:nvSpPr>
        <p:spPr>
          <a:xfrm>
            <a:off x="3181417" y="0"/>
            <a:ext cx="8675223" cy="819000"/>
          </a:xfrm>
          <a:prstGeom prst="rect">
            <a:avLst/>
          </a:prstGeom>
          <a:ln>
            <a:noFill/>
          </a:ln>
        </p:spPr>
        <p:txBody>
          <a:bodyPr anchor="ctr">
            <a:normAutofit/>
          </a:bodyPr>
          <a:lstStyle>
            <a:lvl1pPr marL="0" indent="0" algn="r">
              <a:buNone/>
              <a:defRPr sz="2600" b="1" i="1" cap="all" baseline="0">
                <a:solidFill>
                  <a:schemeClr val="bg1"/>
                </a:solidFill>
                <a:latin typeface="Verdana" panose="020B0604030504040204" pitchFamily="34" charset="0"/>
                <a:ea typeface="Verdana" panose="020B0604030504040204" pitchFamily="34" charset="0"/>
              </a:defRPr>
            </a:lvl1pPr>
            <a:lvl2pPr>
              <a:defRPr sz="2200"/>
            </a:lvl2pPr>
            <a:lvl3pPr>
              <a:defRPr sz="2200"/>
            </a:lvl3pPr>
            <a:lvl4pPr>
              <a:defRPr sz="2200"/>
            </a:lvl4pPr>
            <a:lvl5pPr>
              <a:defRPr sz="2200"/>
            </a:lvl5pPr>
          </a:lstStyle>
          <a:p>
            <a:pPr lvl="0"/>
            <a:r>
              <a:rPr lang="de-DE" dirty="0"/>
              <a:t>CLICK TO ADD HEADLINE</a:t>
            </a:r>
          </a:p>
        </p:txBody>
      </p:sp>
    </p:spTree>
    <p:extLst>
      <p:ext uri="{BB962C8B-B14F-4D97-AF65-F5344CB8AC3E}">
        <p14:creationId xmlns:p14="http://schemas.microsoft.com/office/powerpoint/2010/main" val="3957485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Outline Points">
    <p:spTree>
      <p:nvGrpSpPr>
        <p:cNvPr id="1" name=""/>
        <p:cNvGrpSpPr/>
        <p:nvPr/>
      </p:nvGrpSpPr>
      <p:grpSpPr>
        <a:xfrm>
          <a:off x="0" y="0"/>
          <a:ext cx="0" cy="0"/>
          <a:chOff x="0" y="0"/>
          <a:chExt cx="0" cy="0"/>
        </a:xfrm>
      </p:grpSpPr>
      <p:sp>
        <p:nvSpPr>
          <p:cNvPr id="3" name="Inhaltsplatzhalter 2"/>
          <p:cNvSpPr>
            <a:spLocks noGrp="1"/>
          </p:cNvSpPr>
          <p:nvPr>
            <p:ph idx="1"/>
          </p:nvPr>
        </p:nvSpPr>
        <p:spPr>
          <a:xfrm>
            <a:off x="313588" y="1106734"/>
            <a:ext cx="11520000" cy="5256000"/>
          </a:xfrm>
          <a:prstGeom prst="rect">
            <a:avLst/>
          </a:prstGeom>
        </p:spPr>
        <p:txBody>
          <a:bodyPr/>
          <a:lstStyle>
            <a:lvl1pPr marL="228594" indent="-228594">
              <a:buClr>
                <a:srgbClr val="009CDB"/>
              </a:buClr>
              <a:buFont typeface="Arial" panose="020B0604020202020204" pitchFamily="34" charset="0"/>
              <a:buChar char="•"/>
              <a:defRPr sz="2400">
                <a:solidFill>
                  <a:schemeClr val="tx1">
                    <a:lumMod val="75000"/>
                    <a:lumOff val="25000"/>
                  </a:schemeClr>
                </a:solidFill>
                <a:latin typeface="Verdana" panose="020B0604030504040204" pitchFamily="34" charset="0"/>
                <a:ea typeface="Verdana" panose="020B0604030504040204" pitchFamily="34" charset="0"/>
              </a:defRPr>
            </a:lvl1pPr>
            <a:lvl2pPr marL="685783" indent="-228594">
              <a:buClr>
                <a:srgbClr val="A19589"/>
              </a:buClr>
              <a:buFont typeface="Arial" panose="020B0604020202020204" pitchFamily="34" charset="0"/>
              <a:buChar char="•"/>
              <a:defRPr sz="2400">
                <a:solidFill>
                  <a:schemeClr val="tx1">
                    <a:lumMod val="75000"/>
                    <a:lumOff val="25000"/>
                  </a:schemeClr>
                </a:solidFill>
                <a:latin typeface="Verdana" panose="020B0604030504040204" pitchFamily="34" charset="0"/>
                <a:ea typeface="Verdana" panose="020B0604030504040204" pitchFamily="34" charset="0"/>
              </a:defRPr>
            </a:lvl2pPr>
            <a:lvl3pPr marL="1142971" indent="-228594">
              <a:buClr>
                <a:srgbClr val="009CDB"/>
              </a:buClr>
              <a:buFont typeface="Arial" panose="020B0604020202020204" pitchFamily="34" charset="0"/>
              <a:buChar char="•"/>
              <a:defRPr sz="2200">
                <a:solidFill>
                  <a:schemeClr val="tx1">
                    <a:lumMod val="75000"/>
                    <a:lumOff val="25000"/>
                  </a:schemeClr>
                </a:solidFill>
                <a:latin typeface="Verdana" panose="020B0604030504040204" pitchFamily="34" charset="0"/>
                <a:ea typeface="Verdana" panose="020B0604030504040204" pitchFamily="34" charset="0"/>
              </a:defRPr>
            </a:lvl3pPr>
            <a:lvl4pPr marL="1600160" indent="-228594">
              <a:buClr>
                <a:srgbClr val="A19589"/>
              </a:buClr>
              <a:buFont typeface="Arial" panose="020B0604020202020204" pitchFamily="34" charset="0"/>
              <a:buChar char="•"/>
              <a:defRPr sz="2200">
                <a:solidFill>
                  <a:schemeClr val="tx1">
                    <a:lumMod val="75000"/>
                    <a:lumOff val="25000"/>
                  </a:schemeClr>
                </a:solidFill>
                <a:latin typeface="Verdana" panose="020B0604030504040204" pitchFamily="34" charset="0"/>
                <a:ea typeface="Verdana" panose="020B0604030504040204" pitchFamily="34" charset="0"/>
              </a:defRPr>
            </a:lvl4pPr>
            <a:lvl5pPr marL="2057349" indent="-228594">
              <a:buClr>
                <a:srgbClr val="009CDB"/>
              </a:buClr>
              <a:buFont typeface="Symbol" panose="05050102010706020507" pitchFamily="18" charset="2"/>
              <a:buChar char="-"/>
              <a:defRPr sz="2000">
                <a:solidFill>
                  <a:schemeClr val="tx1">
                    <a:lumMod val="75000"/>
                    <a:lumOff val="25000"/>
                  </a:schemeClr>
                </a:solidFill>
                <a:latin typeface="Verdana" panose="020B0604030504040204" pitchFamily="34" charset="0"/>
                <a:ea typeface="Verdana" panose="020B060403050404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1" name="Textplatzhalter 9"/>
          <p:cNvSpPr>
            <a:spLocks noGrp="1"/>
          </p:cNvSpPr>
          <p:nvPr>
            <p:ph type="body" sz="quarter" idx="10" hasCustomPrompt="1"/>
          </p:nvPr>
        </p:nvSpPr>
        <p:spPr>
          <a:xfrm>
            <a:off x="3181417" y="0"/>
            <a:ext cx="8675223" cy="819000"/>
          </a:xfrm>
          <a:prstGeom prst="rect">
            <a:avLst/>
          </a:prstGeom>
          <a:ln>
            <a:noFill/>
          </a:ln>
        </p:spPr>
        <p:txBody>
          <a:bodyPr anchor="ctr">
            <a:normAutofit/>
          </a:bodyPr>
          <a:lstStyle>
            <a:lvl1pPr marL="0" indent="0" algn="r">
              <a:buNone/>
              <a:defRPr sz="2600" b="1" i="1" cap="all" baseline="0">
                <a:solidFill>
                  <a:schemeClr val="bg1"/>
                </a:solidFill>
                <a:latin typeface="Verdana" panose="020B0604030504040204" pitchFamily="34" charset="0"/>
                <a:ea typeface="Verdana" panose="020B0604030504040204" pitchFamily="34" charset="0"/>
              </a:defRPr>
            </a:lvl1pPr>
            <a:lvl2pPr>
              <a:defRPr sz="2200"/>
            </a:lvl2pPr>
            <a:lvl3pPr>
              <a:defRPr sz="2200"/>
            </a:lvl3pPr>
            <a:lvl4pPr>
              <a:defRPr sz="2200"/>
            </a:lvl4pPr>
            <a:lvl5pPr>
              <a:defRPr sz="2200"/>
            </a:lvl5pPr>
          </a:lstStyle>
          <a:p>
            <a:pPr lvl="0"/>
            <a:r>
              <a:rPr lang="de-DE" dirty="0"/>
              <a:t>CLICK TO ADD HEADLINE</a:t>
            </a:r>
          </a:p>
        </p:txBody>
      </p:sp>
    </p:spTree>
    <p:extLst>
      <p:ext uri="{BB962C8B-B14F-4D97-AF65-F5344CB8AC3E}">
        <p14:creationId xmlns:p14="http://schemas.microsoft.com/office/powerpoint/2010/main" val="1654687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Text">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313588" y="1102972"/>
            <a:ext cx="11521280" cy="5256000"/>
          </a:xfrm>
          <a:prstGeom prst="rect">
            <a:avLst/>
          </a:prstGeom>
        </p:spPr>
        <p:txBody>
          <a:bodyPr>
            <a:normAutofit/>
          </a:bodyPr>
          <a:lstStyle>
            <a:lvl1pPr marL="0" indent="0">
              <a:buNone/>
              <a:defRPr sz="2400">
                <a:solidFill>
                  <a:schemeClr val="tx1">
                    <a:lumMod val="75000"/>
                    <a:lumOff val="25000"/>
                  </a:schemeClr>
                </a:solidFill>
                <a:latin typeface="Verdana" panose="020B0604030504040204" pitchFamily="34" charset="0"/>
                <a:ea typeface="Verdana" panose="020B0604030504040204" pitchFamily="34" charset="0"/>
                <a:cs typeface="Segoe UI" panose="020B0502040204020203"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endParaRPr lang="de-DE" dirty="0"/>
          </a:p>
        </p:txBody>
      </p:sp>
      <p:sp>
        <p:nvSpPr>
          <p:cNvPr id="13" name="Textplatzhalter 9"/>
          <p:cNvSpPr>
            <a:spLocks noGrp="1"/>
          </p:cNvSpPr>
          <p:nvPr>
            <p:ph type="body" sz="quarter" idx="10" hasCustomPrompt="1"/>
          </p:nvPr>
        </p:nvSpPr>
        <p:spPr>
          <a:xfrm>
            <a:off x="3181417" y="0"/>
            <a:ext cx="8675223" cy="819000"/>
          </a:xfrm>
          <a:prstGeom prst="rect">
            <a:avLst/>
          </a:prstGeom>
          <a:ln>
            <a:noFill/>
          </a:ln>
        </p:spPr>
        <p:txBody>
          <a:bodyPr anchor="ctr">
            <a:normAutofit/>
          </a:bodyPr>
          <a:lstStyle>
            <a:lvl1pPr marL="0" indent="0" algn="r">
              <a:buNone/>
              <a:defRPr sz="2600" b="1" i="1" cap="all" baseline="0">
                <a:solidFill>
                  <a:schemeClr val="bg1"/>
                </a:solidFill>
                <a:latin typeface="Verdana" panose="020B0604030504040204" pitchFamily="34" charset="0"/>
                <a:ea typeface="Verdana" panose="020B0604030504040204" pitchFamily="34" charset="0"/>
              </a:defRPr>
            </a:lvl1pPr>
            <a:lvl2pPr>
              <a:defRPr sz="2200"/>
            </a:lvl2pPr>
            <a:lvl3pPr>
              <a:defRPr sz="2200"/>
            </a:lvl3pPr>
            <a:lvl4pPr>
              <a:defRPr sz="2200"/>
            </a:lvl4pPr>
            <a:lvl5pPr>
              <a:defRPr sz="2200"/>
            </a:lvl5pPr>
          </a:lstStyle>
          <a:p>
            <a:pPr lvl="0"/>
            <a:r>
              <a:rPr lang="de-DE" dirty="0"/>
              <a:t>CLICK TO ADD HEADLINE</a:t>
            </a:r>
          </a:p>
        </p:txBody>
      </p:sp>
    </p:spTree>
    <p:extLst>
      <p:ext uri="{BB962C8B-B14F-4D97-AF65-F5344CB8AC3E}">
        <p14:creationId xmlns:p14="http://schemas.microsoft.com/office/powerpoint/2010/main" val="1093180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V">
    <p:spTree>
      <p:nvGrpSpPr>
        <p:cNvPr id="1" name=""/>
        <p:cNvGrpSpPr/>
        <p:nvPr/>
      </p:nvGrpSpPr>
      <p:grpSpPr>
        <a:xfrm>
          <a:off x="0" y="0"/>
          <a:ext cx="0" cy="0"/>
          <a:chOff x="0" y="0"/>
          <a:chExt cx="0" cy="0"/>
        </a:xfrm>
      </p:grpSpPr>
      <p:sp>
        <p:nvSpPr>
          <p:cNvPr id="8" name="Rechteck 7"/>
          <p:cNvSpPr/>
          <p:nvPr userDrawn="1"/>
        </p:nvSpPr>
        <p:spPr>
          <a:xfrm>
            <a:off x="8256240" y="234000"/>
            <a:ext cx="3716658" cy="6390001"/>
          </a:xfrm>
          <a:prstGeom prst="rect">
            <a:avLst/>
          </a:prstGeom>
          <a:solidFill>
            <a:srgbClr val="009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2" name="Textplatzhalter 11">
            <a:extLst>
              <a:ext uri="{FF2B5EF4-FFF2-40B4-BE49-F238E27FC236}">
                <a16:creationId xmlns:a16="http://schemas.microsoft.com/office/drawing/2014/main" id="{2866473D-C9D6-EB1F-8C27-8DAA2482B46B}"/>
              </a:ext>
            </a:extLst>
          </p:cNvPr>
          <p:cNvSpPr>
            <a:spLocks noGrp="1"/>
          </p:cNvSpPr>
          <p:nvPr>
            <p:ph type="body" sz="quarter" idx="12" hasCustomPrompt="1"/>
          </p:nvPr>
        </p:nvSpPr>
        <p:spPr>
          <a:xfrm>
            <a:off x="8525234" y="4056590"/>
            <a:ext cx="3096343" cy="287338"/>
          </a:xfrm>
          <a:prstGeom prst="rect">
            <a:avLst/>
          </a:prstGeom>
        </p:spPr>
        <p:txBody>
          <a:bodyPr/>
          <a:lstStyle>
            <a:lvl1pPr marL="0" indent="0" algn="ctr">
              <a:buNone/>
              <a:defRPr lang="de-DE" sz="2400" kern="1200" cap="none" baseline="0" dirty="0" smtClean="0">
                <a:solidFill>
                  <a:schemeClr val="bg1"/>
                </a:solidFill>
                <a:latin typeface="Verdana" panose="020B0604030504040204" pitchFamily="34" charset="0"/>
                <a:ea typeface="Verdana" panose="020B0604030504040204" pitchFamily="34" charset="0"/>
                <a:cs typeface="Segoe UI" panose="020B0502040204020203" pitchFamily="34" charset="0"/>
              </a:defRPr>
            </a:lvl1pPr>
          </a:lstStyle>
          <a:p>
            <a:pPr lvl="0"/>
            <a:r>
              <a:rPr lang="de-DE" dirty="0"/>
              <a:t>First Name</a:t>
            </a:r>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p:txBody>
      </p:sp>
      <p:sp>
        <p:nvSpPr>
          <p:cNvPr id="5" name="Titel 1"/>
          <p:cNvSpPr txBox="1">
            <a:spLocks/>
          </p:cNvSpPr>
          <p:nvPr userDrawn="1"/>
        </p:nvSpPr>
        <p:spPr>
          <a:xfrm>
            <a:off x="8472264" y="836712"/>
            <a:ext cx="3255546" cy="1682765"/>
          </a:xfrm>
          <a:prstGeom prst="rect">
            <a:avLst/>
          </a:prstGeom>
        </p:spPr>
        <p:txBody>
          <a:bodyPr anchor="ctr"/>
          <a:lstStyle>
            <a:lvl1pPr algn="l" defTabSz="914400" rtl="0" eaLnBrk="1" latinLnBrk="0" hangingPunct="1">
              <a:lnSpc>
                <a:spcPct val="90000"/>
              </a:lnSpc>
              <a:spcBef>
                <a:spcPct val="0"/>
              </a:spcBef>
              <a:buNone/>
              <a:defRPr sz="5000" kern="1200" cap="all" baseline="0">
                <a:solidFill>
                  <a:srgbClr val="0F2C73"/>
                </a:solidFill>
                <a:latin typeface="Verdana" panose="020B0604030504040204" pitchFamily="34" charset="0"/>
                <a:ea typeface="Verdana" panose="020B0604030504040204" pitchFamily="34" charset="0"/>
                <a:cs typeface="Segoe UI" panose="020B0502040204020203" pitchFamily="34" charset="0"/>
              </a:defRPr>
            </a:lvl1pPr>
          </a:lstStyle>
          <a:p>
            <a:pPr algn="ctr"/>
            <a:r>
              <a:rPr lang="de-DE" sz="3200" dirty="0" err="1">
                <a:solidFill>
                  <a:schemeClr val="bg1"/>
                </a:solidFill>
              </a:rPr>
              <a:t>About</a:t>
            </a:r>
            <a:r>
              <a:rPr lang="de-DE" sz="3200" dirty="0">
                <a:solidFill>
                  <a:schemeClr val="bg1"/>
                </a:solidFill>
              </a:rPr>
              <a:t> </a:t>
            </a:r>
            <a:r>
              <a:rPr lang="de-DE" sz="3200" dirty="0" err="1">
                <a:solidFill>
                  <a:schemeClr val="bg1"/>
                </a:solidFill>
              </a:rPr>
              <a:t>me</a:t>
            </a:r>
            <a:endParaRPr lang="de-DE" sz="3200" dirty="0">
              <a:solidFill>
                <a:schemeClr val="bg1"/>
              </a:solidFill>
            </a:endParaRPr>
          </a:p>
        </p:txBody>
      </p:sp>
      <p:sp>
        <p:nvSpPr>
          <p:cNvPr id="6" name="Rechteck 5"/>
          <p:cNvSpPr/>
          <p:nvPr userDrawn="1"/>
        </p:nvSpPr>
        <p:spPr>
          <a:xfrm>
            <a:off x="9309730" y="2132855"/>
            <a:ext cx="1538798" cy="1538749"/>
          </a:xfrm>
          <a:prstGeom prst="rect">
            <a:avLst/>
          </a:prstGeom>
          <a:solidFill>
            <a:srgbClr val="009CD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Picture</a:t>
            </a:r>
          </a:p>
        </p:txBody>
      </p:sp>
      <p:sp>
        <p:nvSpPr>
          <p:cNvPr id="9" name="Textplatzhalter 5"/>
          <p:cNvSpPr>
            <a:spLocks noGrp="1"/>
          </p:cNvSpPr>
          <p:nvPr>
            <p:ph type="body" sz="quarter" idx="10" hasCustomPrompt="1"/>
          </p:nvPr>
        </p:nvSpPr>
        <p:spPr>
          <a:xfrm>
            <a:off x="467999" y="234000"/>
            <a:ext cx="7650000" cy="6390001"/>
          </a:xfrm>
          <a:prstGeom prst="rect">
            <a:avLst/>
          </a:prstGeom>
        </p:spPr>
        <p:txBody>
          <a:bodyPr/>
          <a:lstStyle>
            <a:lvl1pPr marL="0" indent="0">
              <a:buNone/>
              <a:defRPr sz="2400">
                <a:solidFill>
                  <a:srgbClr val="0F2C73"/>
                </a:solidFill>
                <a:latin typeface="Verdana" panose="020B0604030504040204" pitchFamily="34" charset="0"/>
                <a:ea typeface="Verdana" panose="020B0604030504040204" pitchFamily="34" charset="0"/>
              </a:defRPr>
            </a:lvl1pPr>
            <a:lvl2pPr>
              <a:defRPr sz="2400">
                <a:solidFill>
                  <a:srgbClr val="0F2C73"/>
                </a:solidFill>
                <a:latin typeface="Verdana" panose="020B0604030504040204" pitchFamily="34" charset="0"/>
                <a:ea typeface="Verdana" panose="020B0604030504040204" pitchFamily="34" charset="0"/>
              </a:defRPr>
            </a:lvl2pPr>
            <a:lvl3pPr>
              <a:defRPr sz="2200">
                <a:solidFill>
                  <a:srgbClr val="0F2C73"/>
                </a:solidFill>
                <a:latin typeface="Verdana" panose="020B0604030504040204" pitchFamily="34" charset="0"/>
                <a:ea typeface="Verdana" panose="020B0604030504040204" pitchFamily="34" charset="0"/>
              </a:defRPr>
            </a:lvl3pPr>
            <a:lvl4pPr>
              <a:defRPr sz="2200">
                <a:solidFill>
                  <a:srgbClr val="0F2C73"/>
                </a:solidFill>
                <a:latin typeface="Verdana" panose="020B0604030504040204" pitchFamily="34" charset="0"/>
                <a:ea typeface="Verdana" panose="020B0604030504040204" pitchFamily="34" charset="0"/>
              </a:defRPr>
            </a:lvl4pPr>
            <a:lvl5pPr>
              <a:defRPr sz="2000">
                <a:solidFill>
                  <a:srgbClr val="0F2C73"/>
                </a:solidFill>
                <a:latin typeface="Verdana" panose="020B0604030504040204" pitchFamily="34" charset="0"/>
                <a:ea typeface="Verdana" panose="020B0604030504040204" pitchFamily="34" charset="0"/>
              </a:defRPr>
            </a:lvl5pPr>
          </a:lstStyle>
          <a:p>
            <a:pPr lvl="0"/>
            <a:r>
              <a:rPr lang="de-DE" dirty="0"/>
              <a:t>Brief Bio</a:t>
            </a:r>
          </a:p>
          <a:p>
            <a:pPr lvl="1"/>
            <a:r>
              <a:rPr lang="de-DE" dirty="0"/>
              <a:t>Zweite Ebene</a:t>
            </a:r>
          </a:p>
          <a:p>
            <a:pPr lvl="2"/>
            <a:r>
              <a:rPr lang="de-DE" dirty="0"/>
              <a:t>Dritte Ebene</a:t>
            </a:r>
          </a:p>
          <a:p>
            <a:pPr lvl="3"/>
            <a:r>
              <a:rPr lang="de-DE" dirty="0"/>
              <a:t>Vierte Ebene</a:t>
            </a:r>
          </a:p>
          <a:p>
            <a:pPr lvl="4"/>
            <a:r>
              <a:rPr lang="de-DE" dirty="0"/>
              <a:t>Fünfte Ebene</a:t>
            </a:r>
          </a:p>
          <a:p>
            <a:pPr lvl="0"/>
            <a:r>
              <a:rPr lang="de-DE" dirty="0"/>
              <a:t>Textmasterformat</a:t>
            </a:r>
          </a:p>
        </p:txBody>
      </p:sp>
      <p:pic>
        <p:nvPicPr>
          <p:cNvPr id="11" name="Inhaltsplatzhalter 7"/>
          <p:cNvPicPr>
            <a:picLocks noChangeAspect="1"/>
          </p:cNvPicPr>
          <p:nvPr userDrawn="1"/>
        </p:nvPicPr>
        <p:blipFill>
          <a:blip r:embed="rId2"/>
          <a:stretch>
            <a:fillRect/>
          </a:stretch>
        </p:blipFill>
        <p:spPr>
          <a:xfrm>
            <a:off x="9298285" y="2123784"/>
            <a:ext cx="1550243" cy="1547821"/>
          </a:xfrm>
          <a:prstGeom prst="rect">
            <a:avLst/>
          </a:prstGeom>
          <a:effectLst/>
        </p:spPr>
      </p:pic>
      <p:sp>
        <p:nvSpPr>
          <p:cNvPr id="7" name="Bildplatzhalter 6">
            <a:extLst>
              <a:ext uri="{FF2B5EF4-FFF2-40B4-BE49-F238E27FC236}">
                <a16:creationId xmlns:a16="http://schemas.microsoft.com/office/drawing/2014/main" id="{9C21C5B0-19CA-158C-789B-783E1E09671B}"/>
              </a:ext>
            </a:extLst>
          </p:cNvPr>
          <p:cNvSpPr>
            <a:spLocks noGrp="1"/>
          </p:cNvSpPr>
          <p:nvPr>
            <p:ph type="pic" sz="quarter" idx="11" hasCustomPrompt="1"/>
          </p:nvPr>
        </p:nvSpPr>
        <p:spPr>
          <a:xfrm>
            <a:off x="9309730" y="2123791"/>
            <a:ext cx="1550988" cy="1547813"/>
          </a:xfrm>
          <a:prstGeom prst="rect">
            <a:avLst/>
          </a:prstGeom>
        </p:spPr>
        <p:txBody>
          <a:bodyPr/>
          <a:lstStyle>
            <a:lvl1pPr marL="0" indent="0">
              <a:buNone/>
              <a:defRPr sz="2000"/>
            </a:lvl1pPr>
          </a:lstStyle>
          <a:p>
            <a:r>
              <a:rPr lang="de-DE" dirty="0" err="1"/>
              <a:t>Please</a:t>
            </a:r>
            <a:r>
              <a:rPr lang="de-DE" dirty="0"/>
              <a:t> </a:t>
            </a:r>
            <a:r>
              <a:rPr lang="de-DE" dirty="0" err="1"/>
              <a:t>insert</a:t>
            </a:r>
            <a:r>
              <a:rPr lang="de-DE" dirty="0"/>
              <a:t> </a:t>
            </a:r>
            <a:r>
              <a:rPr lang="de-DE" dirty="0" err="1"/>
              <a:t>picture</a:t>
            </a:r>
            <a:endParaRPr lang="de-DE" dirty="0"/>
          </a:p>
        </p:txBody>
      </p:sp>
      <p:sp>
        <p:nvSpPr>
          <p:cNvPr id="13" name="Textplatzhalter 11">
            <a:extLst>
              <a:ext uri="{FF2B5EF4-FFF2-40B4-BE49-F238E27FC236}">
                <a16:creationId xmlns:a16="http://schemas.microsoft.com/office/drawing/2014/main" id="{17224659-3A87-0F6E-DDBA-46296F9AF1EB}"/>
              </a:ext>
            </a:extLst>
          </p:cNvPr>
          <p:cNvSpPr>
            <a:spLocks noGrp="1"/>
          </p:cNvSpPr>
          <p:nvPr>
            <p:ph type="body" sz="quarter" idx="13" hasCustomPrompt="1"/>
          </p:nvPr>
        </p:nvSpPr>
        <p:spPr>
          <a:xfrm>
            <a:off x="8525234" y="4437806"/>
            <a:ext cx="3096343" cy="287338"/>
          </a:xfrm>
          <a:prstGeom prst="rect">
            <a:avLst/>
          </a:prstGeom>
        </p:spPr>
        <p:txBody>
          <a:bodyPr/>
          <a:lstStyle>
            <a:lvl1pPr marL="0" indent="0" algn="ctr">
              <a:buNone/>
              <a:defRPr lang="de-DE" sz="2400" kern="1200" cap="none" baseline="0" dirty="0" smtClean="0">
                <a:solidFill>
                  <a:schemeClr val="bg1"/>
                </a:solidFill>
                <a:latin typeface="Verdana" panose="020B0604030504040204" pitchFamily="34" charset="0"/>
                <a:ea typeface="Verdana" panose="020B0604030504040204" pitchFamily="34" charset="0"/>
                <a:cs typeface="Segoe UI" panose="020B0502040204020203" pitchFamily="34" charset="0"/>
              </a:defRPr>
            </a:lvl1pPr>
          </a:lstStyle>
          <a:p>
            <a:pPr lvl="0"/>
            <a:r>
              <a:rPr lang="de-DE" dirty="0"/>
              <a:t>Last Name</a:t>
            </a:r>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p:txBody>
      </p:sp>
      <p:sp>
        <p:nvSpPr>
          <p:cNvPr id="14" name="Textplatzhalter 11">
            <a:extLst>
              <a:ext uri="{FF2B5EF4-FFF2-40B4-BE49-F238E27FC236}">
                <a16:creationId xmlns:a16="http://schemas.microsoft.com/office/drawing/2014/main" id="{34EB4E80-06DE-6A2A-D2FE-2DF7DBE83BE1}"/>
              </a:ext>
            </a:extLst>
          </p:cNvPr>
          <p:cNvSpPr>
            <a:spLocks noGrp="1"/>
          </p:cNvSpPr>
          <p:nvPr>
            <p:ph type="body" sz="quarter" idx="14" hasCustomPrompt="1"/>
          </p:nvPr>
        </p:nvSpPr>
        <p:spPr>
          <a:xfrm>
            <a:off x="8525235" y="5301208"/>
            <a:ext cx="3096342" cy="287338"/>
          </a:xfrm>
          <a:prstGeom prst="rect">
            <a:avLst/>
          </a:prstGeom>
        </p:spPr>
        <p:txBody>
          <a:bodyPr/>
          <a:lstStyle>
            <a:lvl1pPr marL="0" indent="0" algn="ctr">
              <a:buNone/>
              <a:defRPr lang="de-DE" sz="2400" kern="1200" cap="none" baseline="0" dirty="0" smtClean="0">
                <a:solidFill>
                  <a:schemeClr val="bg1"/>
                </a:solidFill>
                <a:latin typeface="Verdana" panose="020B0604030504040204" pitchFamily="34" charset="0"/>
                <a:ea typeface="Verdana" panose="020B0604030504040204" pitchFamily="34" charset="0"/>
                <a:cs typeface="Segoe UI" panose="020B0502040204020203" pitchFamily="34" charset="0"/>
              </a:defRPr>
            </a:lvl1pPr>
          </a:lstStyle>
          <a:p>
            <a:pPr lvl="0"/>
            <a:r>
              <a:rPr lang="de-DE" dirty="0"/>
              <a:t>Company</a:t>
            </a:r>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a:p>
            <a:pPr lvl="0"/>
            <a:endParaRPr lang="de-DE" dirty="0"/>
          </a:p>
        </p:txBody>
      </p:sp>
    </p:spTree>
    <p:extLst>
      <p:ext uri="{BB962C8B-B14F-4D97-AF65-F5344CB8AC3E}">
        <p14:creationId xmlns:p14="http://schemas.microsoft.com/office/powerpoint/2010/main" val="55180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8" name="Rechteck 7"/>
          <p:cNvSpPr/>
          <p:nvPr userDrawn="1"/>
        </p:nvSpPr>
        <p:spPr>
          <a:xfrm>
            <a:off x="4025133" y="-267"/>
            <a:ext cx="8166867" cy="6858267"/>
          </a:xfrm>
          <a:prstGeom prst="rect">
            <a:avLst/>
          </a:prstGeom>
          <a:solidFill>
            <a:srgbClr val="009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9" name="Rechteck 8"/>
          <p:cNvSpPr/>
          <p:nvPr userDrawn="1"/>
        </p:nvSpPr>
        <p:spPr>
          <a:xfrm>
            <a:off x="-14824" y="1275"/>
            <a:ext cx="3800999" cy="6856729"/>
          </a:xfrm>
          <a:prstGeom prst="rect">
            <a:avLst/>
          </a:prstGeom>
          <a:solidFill>
            <a:srgbClr val="A195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1" name="Rechteck 10"/>
          <p:cNvSpPr/>
          <p:nvPr userDrawn="1"/>
        </p:nvSpPr>
        <p:spPr>
          <a:xfrm>
            <a:off x="1044205" y="1764000"/>
            <a:ext cx="4425639" cy="2700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10" name="Grafik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06033" y="1918125"/>
            <a:ext cx="4096979" cy="2391750"/>
          </a:xfrm>
          <a:prstGeom prst="rect">
            <a:avLst/>
          </a:prstGeom>
        </p:spPr>
      </p:pic>
      <p:sp>
        <p:nvSpPr>
          <p:cNvPr id="3" name="Textfeld 2"/>
          <p:cNvSpPr txBox="1"/>
          <p:nvPr userDrawn="1"/>
        </p:nvSpPr>
        <p:spPr>
          <a:xfrm>
            <a:off x="5714721" y="4631265"/>
            <a:ext cx="4865187" cy="461665"/>
          </a:xfrm>
          <a:prstGeom prst="rect">
            <a:avLst/>
          </a:prstGeom>
          <a:noFill/>
        </p:spPr>
        <p:txBody>
          <a:bodyPr wrap="square" rtlCol="0">
            <a:spAutoFit/>
          </a:bodyPr>
          <a:lstStyle/>
          <a:p>
            <a:r>
              <a:rPr lang="de-DE" sz="2400" b="1" dirty="0" err="1">
                <a:solidFill>
                  <a:srgbClr val="0F2C73"/>
                </a:solidFill>
                <a:latin typeface="Verdana" panose="020B0604030504040204" pitchFamily="34" charset="0"/>
                <a:ea typeface="Verdana" panose="020B0604030504040204" pitchFamily="34" charset="0"/>
              </a:rPr>
              <a:t>Contact</a:t>
            </a:r>
            <a:endParaRPr lang="de-DE" sz="2400" b="1" dirty="0">
              <a:solidFill>
                <a:srgbClr val="0F2C73"/>
              </a:solidFill>
              <a:latin typeface="Verdana" panose="020B0604030504040204" pitchFamily="34" charset="0"/>
              <a:ea typeface="Verdana" panose="020B0604030504040204" pitchFamily="34" charset="0"/>
            </a:endParaRPr>
          </a:p>
        </p:txBody>
      </p:sp>
      <p:sp>
        <p:nvSpPr>
          <p:cNvPr id="16" name="Inhaltsplatzhalter 2"/>
          <p:cNvSpPr>
            <a:spLocks noGrp="1"/>
          </p:cNvSpPr>
          <p:nvPr>
            <p:ph sz="half" idx="10" hasCustomPrompt="1"/>
          </p:nvPr>
        </p:nvSpPr>
        <p:spPr>
          <a:xfrm>
            <a:off x="5745593" y="5135420"/>
            <a:ext cx="6112687" cy="1620000"/>
          </a:xfrm>
          <a:prstGeom prst="rect">
            <a:avLst/>
          </a:prstGeom>
        </p:spPr>
        <p:txBody>
          <a:bodyPr>
            <a:noAutofit/>
          </a:bodyPr>
          <a:lstStyle>
            <a:lvl1pPr marL="0" indent="0">
              <a:buNone/>
              <a:defRPr sz="2000" b="0" i="1" baseline="0">
                <a:solidFill>
                  <a:srgbClr val="0F2C73"/>
                </a:solidFill>
                <a:latin typeface="Verdana" panose="020B0604030504040204" pitchFamily="34" charset="0"/>
                <a:ea typeface="Verdana" panose="020B0604030504040204" pitchFamily="34" charset="0"/>
                <a:cs typeface="Segoe UI Semibold" panose="020B0702040204020203" pitchFamily="34" charset="0"/>
              </a:defRPr>
            </a:lvl1pPr>
          </a:lstStyle>
          <a:p>
            <a:pPr lvl="0"/>
            <a:r>
              <a:rPr lang="de-DE" dirty="0"/>
              <a:t>First Name Last Name</a:t>
            </a:r>
            <a:br>
              <a:rPr lang="de-DE" dirty="0"/>
            </a:br>
            <a:r>
              <a:rPr lang="de-DE" dirty="0"/>
              <a:t>Company</a:t>
            </a:r>
            <a:br>
              <a:rPr lang="de-DE" dirty="0"/>
            </a:br>
            <a:r>
              <a:rPr lang="de-DE" dirty="0"/>
              <a:t>Phone</a:t>
            </a:r>
            <a:br>
              <a:rPr lang="de-DE" dirty="0"/>
            </a:br>
            <a:r>
              <a:rPr lang="de-DE" dirty="0" err="1"/>
              <a:t>E-mail</a:t>
            </a:r>
            <a:endParaRPr lang="de-DE" dirty="0"/>
          </a:p>
          <a:p>
            <a:pPr lvl="0"/>
            <a:endParaRPr lang="de-DE" dirty="0"/>
          </a:p>
        </p:txBody>
      </p:sp>
      <p:sp>
        <p:nvSpPr>
          <p:cNvPr id="18" name="Textfeld 17"/>
          <p:cNvSpPr txBox="1"/>
          <p:nvPr userDrawn="1"/>
        </p:nvSpPr>
        <p:spPr>
          <a:xfrm>
            <a:off x="-11119" y="5445224"/>
            <a:ext cx="3797294" cy="1200329"/>
          </a:xfrm>
          <a:prstGeom prst="rect">
            <a:avLst/>
          </a:prstGeom>
          <a:noFill/>
        </p:spPr>
        <p:txBody>
          <a:bodyPr wrap="square" rtlCol="0">
            <a:spAutoFit/>
          </a:bodyPr>
          <a:lstStyle/>
          <a:p>
            <a:pPr marL="0" marR="0" lvl="0" indent="0" algn="ctr" defTabSz="685783" rtl="0" eaLnBrk="1" fontAlgn="auto" latinLnBrk="0" hangingPunct="1">
              <a:lnSpc>
                <a:spcPct val="100000"/>
              </a:lnSpc>
              <a:spcBef>
                <a:spcPts val="0"/>
              </a:spcBef>
              <a:spcAft>
                <a:spcPts val="0"/>
              </a:spcAft>
              <a:buClrTx/>
              <a:buSzTx/>
              <a:buFontTx/>
              <a:buNone/>
              <a:tabLst/>
              <a:defRPr/>
            </a:pPr>
            <a: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t>EAA e-Conference on </a:t>
            </a:r>
            <a:b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br>
            <a: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t>Data Science &amp; Data </a:t>
            </a:r>
            <a:r>
              <a:rPr lang="de-DE" sz="1800" dirty="0" err="1">
                <a:solidFill>
                  <a:schemeClr val="bg1"/>
                </a:solidFill>
                <a:latin typeface="Verdana" panose="020B0604030504040204" pitchFamily="34" charset="0"/>
                <a:ea typeface="Verdana" panose="020B0604030504040204" pitchFamily="34" charset="0"/>
                <a:cs typeface="Segoe UI Semibold" panose="020B0702040204020203" pitchFamily="34" charset="0"/>
              </a:rPr>
              <a:t>Ethics</a:t>
            </a:r>
            <a:endPar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endParaRPr>
          </a:p>
          <a:p>
            <a:pPr marL="0" marR="0" lvl="0" indent="0" algn="ctr" defTabSz="685783" rtl="0" eaLnBrk="1" fontAlgn="auto" latinLnBrk="0" hangingPunct="1">
              <a:lnSpc>
                <a:spcPct val="100000"/>
              </a:lnSpc>
              <a:spcBef>
                <a:spcPts val="0"/>
              </a:spcBef>
              <a:spcAft>
                <a:spcPts val="0"/>
              </a:spcAft>
              <a:buClrTx/>
              <a:buSzTx/>
              <a:buFontTx/>
              <a:buNone/>
              <a:tabLst/>
              <a:defRPr/>
            </a:pPr>
            <a:endPar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endParaRPr>
          </a:p>
          <a:p>
            <a:pPr marL="0" marR="0" lvl="0" indent="0" algn="ctr" defTabSz="685783" rtl="0" eaLnBrk="1" fontAlgn="auto" latinLnBrk="0" hangingPunct="1">
              <a:lnSpc>
                <a:spcPct val="100000"/>
              </a:lnSpc>
              <a:spcBef>
                <a:spcPts val="0"/>
              </a:spcBef>
              <a:spcAft>
                <a:spcPts val="0"/>
              </a:spcAft>
              <a:buClrTx/>
              <a:buSzTx/>
              <a:buFontTx/>
              <a:buNone/>
              <a:tabLst/>
              <a:defRPr/>
            </a:pPr>
            <a:r>
              <a:rPr lang="de-DE" sz="1800" dirty="0">
                <a:solidFill>
                  <a:schemeClr val="bg1"/>
                </a:solidFill>
                <a:latin typeface="Verdana" panose="020B0604030504040204" pitchFamily="34" charset="0"/>
                <a:ea typeface="Verdana" panose="020B0604030504040204" pitchFamily="34" charset="0"/>
                <a:cs typeface="Segoe UI Semibold" panose="020B0702040204020203" pitchFamily="34" charset="0"/>
              </a:rPr>
              <a:t>14 May 2024</a:t>
            </a:r>
          </a:p>
        </p:txBody>
      </p:sp>
      <p:sp>
        <p:nvSpPr>
          <p:cNvPr id="5" name="Titel 1">
            <a:extLst>
              <a:ext uri="{FF2B5EF4-FFF2-40B4-BE49-F238E27FC236}">
                <a16:creationId xmlns:a16="http://schemas.microsoft.com/office/drawing/2014/main" id="{EA8E29AB-65A3-FEC1-C0D0-FA6EEFA4D1F3}"/>
              </a:ext>
            </a:extLst>
          </p:cNvPr>
          <p:cNvSpPr txBox="1">
            <a:spLocks/>
          </p:cNvSpPr>
          <p:nvPr userDrawn="1"/>
        </p:nvSpPr>
        <p:spPr>
          <a:xfrm>
            <a:off x="5715848" y="1772816"/>
            <a:ext cx="6120000" cy="2745000"/>
          </a:xfrm>
          <a:prstGeom prst="rect">
            <a:avLst/>
          </a:prstGeom>
        </p:spPr>
        <p:txBody>
          <a:bodyPr anchor="ctr">
            <a:noAutofit/>
          </a:bodyPr>
          <a:lstStyle>
            <a:lvl1pPr algn="l" defTabSz="914377" rtl="0" eaLnBrk="1" latinLnBrk="0" hangingPunct="1">
              <a:lnSpc>
                <a:spcPct val="90000"/>
              </a:lnSpc>
              <a:spcBef>
                <a:spcPct val="0"/>
              </a:spcBef>
              <a:buNone/>
              <a:defRPr sz="4000" kern="1200" baseline="0">
                <a:solidFill>
                  <a:schemeClr val="bg1"/>
                </a:solidFill>
                <a:latin typeface="Verdana" panose="020B0604030504040204" pitchFamily="34" charset="0"/>
                <a:ea typeface="Verdana" panose="020B0604030504040204" pitchFamily="34" charset="0"/>
                <a:cs typeface="Segoe UI Semibold" panose="020B0702040204020203" pitchFamily="34" charset="0"/>
              </a:defRPr>
            </a:lvl1pPr>
          </a:lstStyle>
          <a:p>
            <a:r>
              <a:rPr lang="en-US" dirty="0"/>
              <a:t>Thank you very much for your attention</a:t>
            </a:r>
            <a:endParaRPr lang="de-DE" dirty="0"/>
          </a:p>
        </p:txBody>
      </p:sp>
    </p:spTree>
    <p:extLst>
      <p:ext uri="{BB962C8B-B14F-4D97-AF65-F5344CB8AC3E}">
        <p14:creationId xmlns:p14="http://schemas.microsoft.com/office/powerpoint/2010/main" val="37214812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Rechteck 12"/>
          <p:cNvSpPr/>
          <p:nvPr userDrawn="1"/>
        </p:nvSpPr>
        <p:spPr>
          <a:xfrm>
            <a:off x="3181416" y="0"/>
            <a:ext cx="9010583" cy="819000"/>
          </a:xfrm>
          <a:prstGeom prst="rect">
            <a:avLst/>
          </a:prstGeom>
          <a:solidFill>
            <a:srgbClr val="009C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sp>
        <p:nvSpPr>
          <p:cNvPr id="14" name="Textfeld 13"/>
          <p:cNvSpPr txBox="1"/>
          <p:nvPr userDrawn="1"/>
        </p:nvSpPr>
        <p:spPr>
          <a:xfrm>
            <a:off x="360000" y="6480000"/>
            <a:ext cx="11521280" cy="261610"/>
          </a:xfrm>
          <a:prstGeom prst="rect">
            <a:avLst/>
          </a:prstGeom>
          <a:noFill/>
        </p:spPr>
        <p:txBody>
          <a:bodyPr wrap="square" rtlCol="0">
            <a:spAutoFit/>
          </a:bodyPr>
          <a:lstStyle/>
          <a:p>
            <a:pPr algn="r"/>
            <a:r>
              <a:rPr lang="de-DE" sz="1100" dirty="0">
                <a:solidFill>
                  <a:srgbClr val="A19589"/>
                </a:solidFill>
                <a:latin typeface="Verdana" panose="020B0604030504040204" pitchFamily="34" charset="0"/>
                <a:ea typeface="Verdana" panose="020B0604030504040204" pitchFamily="34" charset="0"/>
              </a:rPr>
              <a:t>EAA e-Conference on Data Science &amp; Data Ethics | 14 May 2024 | Page </a:t>
            </a:r>
            <a:fld id="{B12F67F6-A70C-48CC-AF5E-2A54D39FB207}" type="slidenum">
              <a:rPr lang="de-DE" sz="1100" smtClean="0">
                <a:solidFill>
                  <a:srgbClr val="A19589"/>
                </a:solidFill>
                <a:latin typeface="Verdana" panose="020B0604030504040204" pitchFamily="34" charset="0"/>
                <a:ea typeface="Verdana" panose="020B0604030504040204" pitchFamily="34" charset="0"/>
              </a:rPr>
              <a:pPr algn="r"/>
              <a:t>‹#›</a:t>
            </a:fld>
            <a:endParaRPr lang="de-DE" sz="1100" dirty="0">
              <a:solidFill>
                <a:srgbClr val="A19589"/>
              </a:solidFill>
              <a:latin typeface="Verdana" panose="020B0604030504040204" pitchFamily="34" charset="0"/>
              <a:ea typeface="Verdana" panose="020B0604030504040204" pitchFamily="34" charset="0"/>
            </a:endParaRPr>
          </a:p>
        </p:txBody>
      </p:sp>
      <p:sp>
        <p:nvSpPr>
          <p:cNvPr id="16" name="Rechteck 15"/>
          <p:cNvSpPr/>
          <p:nvPr userDrawn="1"/>
        </p:nvSpPr>
        <p:spPr>
          <a:xfrm>
            <a:off x="0" y="0"/>
            <a:ext cx="1631608" cy="819000"/>
          </a:xfrm>
          <a:prstGeom prst="rect">
            <a:avLst/>
          </a:prstGeom>
          <a:solidFill>
            <a:srgbClr val="0F2C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a:p>
        </p:txBody>
      </p:sp>
      <p:pic>
        <p:nvPicPr>
          <p:cNvPr id="17" name="Grafik 16"/>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34479" y="156035"/>
            <a:ext cx="1061935" cy="504000"/>
          </a:xfrm>
          <a:prstGeom prst="rect">
            <a:avLst/>
          </a:prstGeom>
        </p:spPr>
      </p:pic>
      <p:pic>
        <p:nvPicPr>
          <p:cNvPr id="18" name="Grafik 17"/>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703512" y="0"/>
            <a:ext cx="1406001" cy="820800"/>
          </a:xfrm>
          <a:prstGeom prst="rect">
            <a:avLst/>
          </a:prstGeom>
        </p:spPr>
      </p:pic>
    </p:spTree>
    <p:extLst>
      <p:ext uri="{BB962C8B-B14F-4D97-AF65-F5344CB8AC3E}">
        <p14:creationId xmlns:p14="http://schemas.microsoft.com/office/powerpoint/2010/main" val="386534812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9" r:id="rId3"/>
    <p:sldLayoutId id="2147483678" r:id="rId4"/>
    <p:sldLayoutId id="2147483677" r:id="rId5"/>
    <p:sldLayoutId id="2147483676" r:id="rId6"/>
    <p:sldLayoutId id="2147483681" r:id="rId7"/>
    <p:sldLayoutId id="2147483680" r:id="rId8"/>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de-DE" dirty="0"/>
              <a:t>Nudging,</a:t>
            </a:r>
            <a:br>
              <a:rPr lang="de-DE" dirty="0"/>
            </a:br>
            <a:r>
              <a:rPr lang="de-DE" dirty="0"/>
              <a:t>Dark Patterns and Human Autonomy</a:t>
            </a:r>
          </a:p>
        </p:txBody>
      </p:sp>
      <p:sp>
        <p:nvSpPr>
          <p:cNvPr id="5" name="Inhaltsplatzhalter 4"/>
          <p:cNvSpPr>
            <a:spLocks noGrp="1"/>
          </p:cNvSpPr>
          <p:nvPr>
            <p:ph sz="half" idx="1"/>
          </p:nvPr>
        </p:nvSpPr>
        <p:spPr/>
        <p:txBody>
          <a:bodyPr>
            <a:normAutofit fontScale="92500"/>
          </a:bodyPr>
          <a:lstStyle/>
          <a:p>
            <a:r>
              <a:rPr lang="de-DE" dirty="0"/>
              <a:t>Frank Grossman, FSA, FCIA, MAAA</a:t>
            </a:r>
          </a:p>
        </p:txBody>
      </p:sp>
      <p:sp>
        <p:nvSpPr>
          <p:cNvPr id="6" name="Inhaltsplatzhalter 5"/>
          <p:cNvSpPr>
            <a:spLocks noGrp="1"/>
          </p:cNvSpPr>
          <p:nvPr>
            <p:ph sz="half" idx="12"/>
          </p:nvPr>
        </p:nvSpPr>
        <p:spPr/>
        <p:txBody>
          <a:bodyPr/>
          <a:lstStyle/>
          <a:p>
            <a:r>
              <a:rPr lang="de-DE" dirty="0"/>
              <a:t>Linden Grove Group</a:t>
            </a:r>
          </a:p>
        </p:txBody>
      </p:sp>
    </p:spTree>
    <p:extLst>
      <p:ext uri="{BB962C8B-B14F-4D97-AF65-F5344CB8AC3E}">
        <p14:creationId xmlns:p14="http://schemas.microsoft.com/office/powerpoint/2010/main" val="2950880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Thaler and Sunstein define “sludge” as follows:</a:t>
            </a:r>
          </a:p>
          <a:p>
            <a:pPr lvl="1"/>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(A)</a:t>
            </a:r>
            <a:r>
              <a:rPr lang="en-CA" sz="2400" dirty="0" err="1">
                <a:solidFill>
                  <a:schemeClr val="tx1">
                    <a:lumMod val="75000"/>
                    <a:lumOff val="25000"/>
                  </a:schemeClr>
                </a:solidFill>
                <a:latin typeface="Times New Roman" panose="02020603050405020304" pitchFamily="18" charset="0"/>
                <a:cs typeface="Times New Roman" panose="02020603050405020304" pitchFamily="18" charset="0"/>
              </a:rPr>
              <a:t>ny</a:t>
            </a: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 aspect of choice architecture consisting of friction that makes it harder for people to obtain an outcome that will make them better off (by their own lights).</a:t>
            </a:r>
          </a:p>
          <a:p>
            <a:pPr>
              <a:spcBef>
                <a:spcPts val="1800"/>
              </a:spcBef>
            </a:pPr>
            <a:r>
              <a:rPr lang="en-CA" dirty="0"/>
              <a:t>“Dark patterns” are deceptive designs found on digital platforms. They can be sludge but not necessarily so. Some of the many examples:</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Nagging – Using persistent questions that won’t accept “No” to achieve an eventual “Yes”.</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Obscurantism – Making it difficult to compare prices, features and fees.</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“Roach Motel” – Subscribing for a service is harder than unsubscribing.</a:t>
            </a:r>
          </a:p>
          <a:p>
            <a:r>
              <a:rPr lang="en-CA" dirty="0"/>
              <a:t>Dark patterns can get people to share their data unawares, or in the expectation of fair treatment or some future benefit. For example, LinkedIn sent automated invitations to people’s e-mail contact lists.</a:t>
            </a:r>
          </a:p>
          <a:p>
            <a:endParaRPr lang="en-CA" dirty="0"/>
          </a:p>
        </p:txBody>
      </p:sp>
      <p:sp>
        <p:nvSpPr>
          <p:cNvPr id="12" name="Textplatzhalter 11"/>
          <p:cNvSpPr>
            <a:spLocks noGrp="1"/>
          </p:cNvSpPr>
          <p:nvPr>
            <p:ph type="body" sz="quarter" idx="12"/>
          </p:nvPr>
        </p:nvSpPr>
        <p:spPr/>
        <p:txBody>
          <a:bodyPr/>
          <a:lstStyle/>
          <a:p>
            <a:r>
              <a:rPr lang="de-DE" dirty="0"/>
              <a:t>SLUDGE ... Rhymes with nudge!</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US" sz="1200" dirty="0"/>
              <a:t>Richard H. Thaler &amp; Cass R. Sunstein’s Nudge : the final edition (2021).</a:t>
            </a:r>
            <a:endParaRPr lang="en-CA" sz="1200" dirty="0"/>
          </a:p>
        </p:txBody>
      </p:sp>
    </p:spTree>
    <p:extLst>
      <p:ext uri="{BB962C8B-B14F-4D97-AF65-F5344CB8AC3E}">
        <p14:creationId xmlns:p14="http://schemas.microsoft.com/office/powerpoint/2010/main" val="3289142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Autonomy is the capacity for self-government. This is important because only those acting autonomously can arguably be held responsible for the consequences, good or bad, of their actions.</a:t>
            </a:r>
          </a:p>
          <a:p>
            <a:pPr>
              <a:spcBef>
                <a:spcPts val="1800"/>
              </a:spcBef>
            </a:pPr>
            <a:r>
              <a:rPr lang="en-CA" dirty="0"/>
              <a:t>Can the subtle (and sometimes none too subtle) influence of nudging on human decision-making undercut our free will? Does this matter?</a:t>
            </a:r>
          </a:p>
          <a:p>
            <a:endParaRPr lang="en-CA" dirty="0"/>
          </a:p>
          <a:p>
            <a:r>
              <a:rPr lang="en-CA" dirty="0"/>
              <a:t>In defence of the government use of nudging, Sunstein wrote:</a:t>
            </a:r>
          </a:p>
          <a:p>
            <a:pPr lvl="1"/>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“If autonomy is our guide, much nudging is also required on ethical grounds, in part because some nudges actually promote autonomy, in part because some nudges enable people to devote their limited time and attention to their most important concerns.” </a:t>
            </a:r>
            <a:endParaRPr lang="en-CA" dirty="0"/>
          </a:p>
          <a:p>
            <a:endParaRPr lang="en-CA" dirty="0"/>
          </a:p>
          <a:p>
            <a:endParaRPr lang="en-CA" dirty="0"/>
          </a:p>
        </p:txBody>
      </p:sp>
      <p:sp>
        <p:nvSpPr>
          <p:cNvPr id="12" name="Textplatzhalter 11"/>
          <p:cNvSpPr>
            <a:spLocks noGrp="1"/>
          </p:cNvSpPr>
          <p:nvPr>
            <p:ph type="body" sz="quarter" idx="12"/>
          </p:nvPr>
        </p:nvSpPr>
        <p:spPr/>
        <p:txBody>
          <a:bodyPr/>
          <a:lstStyle/>
          <a:p>
            <a:r>
              <a:rPr lang="de-DE" dirty="0"/>
              <a:t>Autonomy</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311061"/>
            <a:ext cx="5841831" cy="646331"/>
          </a:xfrm>
          <a:prstGeom prst="rect">
            <a:avLst/>
          </a:prstGeom>
          <a:noFill/>
        </p:spPr>
        <p:txBody>
          <a:bodyPr wrap="square" rtlCol="0">
            <a:spAutoFit/>
          </a:bodyPr>
          <a:lstStyle/>
          <a:p>
            <a:r>
              <a:rPr lang="en-CA" sz="1200" dirty="0"/>
              <a:t>Cass R. Sunstein, “The Ethics of Nudging” (</a:t>
            </a:r>
            <a:r>
              <a:rPr lang="en-CA" sz="1200" i="1" dirty="0"/>
              <a:t>Yale Journal of Regulation,</a:t>
            </a:r>
            <a:r>
              <a:rPr lang="en-CA" sz="1200" dirty="0"/>
              <a:t> V32n2, 2015).</a:t>
            </a:r>
          </a:p>
          <a:p>
            <a:r>
              <a:rPr lang="en-US" sz="1200" dirty="0"/>
              <a:t>Yes, the excerpt uses “in part” twice (its author is a legal scholar).</a:t>
            </a:r>
            <a:endParaRPr lang="en-CA" sz="1200" dirty="0"/>
          </a:p>
          <a:p>
            <a:endParaRPr lang="en-CA" sz="1200" dirty="0"/>
          </a:p>
        </p:txBody>
      </p:sp>
    </p:spTree>
    <p:extLst>
      <p:ext uri="{BB962C8B-B14F-4D97-AF65-F5344CB8AC3E}">
        <p14:creationId xmlns:p14="http://schemas.microsoft.com/office/powerpoint/2010/main" val="3356309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The prevailing narrative has been that laws and regulations are generally unable to deal with the pace of digital innovation, and any associated real-life harms done to individuals, firms, markets and society.</a:t>
            </a:r>
          </a:p>
          <a:p>
            <a:r>
              <a:rPr lang="en-CA" dirty="0"/>
              <a:t>But new laws governing the digital realm are coming into effect in the EU, namely the </a:t>
            </a:r>
            <a:r>
              <a:rPr lang="en-CA" i="1" dirty="0"/>
              <a:t>Digital Services Act</a:t>
            </a:r>
            <a:r>
              <a:rPr lang="en-CA" dirty="0"/>
              <a:t>, and the </a:t>
            </a:r>
            <a:r>
              <a:rPr lang="en-CA" i="1" dirty="0"/>
              <a:t>Digital Markets Act</a:t>
            </a:r>
            <a:r>
              <a:rPr lang="en-CA" dirty="0"/>
              <a:t>, and most recently the </a:t>
            </a:r>
            <a:r>
              <a:rPr lang="en-CA" i="1" dirty="0"/>
              <a:t>AI Act</a:t>
            </a:r>
            <a:r>
              <a:rPr lang="en-CA" dirty="0"/>
              <a:t>.</a:t>
            </a:r>
          </a:p>
          <a:p>
            <a:r>
              <a:rPr lang="en-CA" dirty="0"/>
              <a:t>Alternatively, the US has seen the aggressive application of existing laws — statutes relating to employment contracting, consumer rights, and intellectual property, for example.</a:t>
            </a:r>
          </a:p>
          <a:p>
            <a:r>
              <a:rPr lang="en-CA" dirty="0"/>
              <a:t>The Federal Trade Commission’s enforcement action regarding Epic Games, for tricking video game players into on-line purchases, that resulted in US$520m in fines and rebates, is a case in point (XII.22).</a:t>
            </a:r>
          </a:p>
          <a:p>
            <a:endParaRPr lang="en-CA" dirty="0">
              <a:highlight>
                <a:srgbClr val="FFFF00"/>
              </a:highlight>
            </a:endParaRPr>
          </a:p>
        </p:txBody>
      </p:sp>
      <p:sp>
        <p:nvSpPr>
          <p:cNvPr id="12" name="Textplatzhalter 11"/>
          <p:cNvSpPr>
            <a:spLocks noGrp="1"/>
          </p:cNvSpPr>
          <p:nvPr>
            <p:ph type="body" sz="quarter" idx="12"/>
          </p:nvPr>
        </p:nvSpPr>
        <p:spPr/>
        <p:txBody>
          <a:bodyPr/>
          <a:lstStyle/>
          <a:p>
            <a:r>
              <a:rPr lang="de-DE" dirty="0"/>
              <a:t>Regulatory response to dark patterns</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Tree>
    <p:extLst>
      <p:ext uri="{BB962C8B-B14F-4D97-AF65-F5344CB8AC3E}">
        <p14:creationId xmlns:p14="http://schemas.microsoft.com/office/powerpoint/2010/main" val="3144729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u="sng" dirty="0"/>
              <a:t>The Pursuit of Efficiency</a:t>
            </a:r>
            <a:r>
              <a:rPr lang="en-CA" dirty="0"/>
              <a:t> – Greater efficiency is essentially value-less. What is the objective function being optimized by the latest technological innovation? As </a:t>
            </a:r>
            <a:r>
              <a:rPr lang="en-CA" b="1" dirty="0"/>
              <a:t>Peter Drucker </a:t>
            </a:r>
            <a:r>
              <a:rPr lang="en-CA" dirty="0"/>
              <a:t>(1909-2005) wrote years ago:</a:t>
            </a:r>
          </a:p>
          <a:p>
            <a:pPr lvl="5">
              <a:spcBef>
                <a:spcPts val="1000"/>
              </a:spcBef>
            </a:pPr>
            <a:r>
              <a:rPr lang="en-CA" sz="2000" dirty="0">
                <a:solidFill>
                  <a:schemeClr val="tx1">
                    <a:lumMod val="75000"/>
                    <a:lumOff val="25000"/>
                  </a:schemeClr>
                </a:solidFill>
                <a:latin typeface="Times New Roman" panose="02020603050405020304" pitchFamily="18" charset="0"/>
                <a:cs typeface="Times New Roman" panose="02020603050405020304" pitchFamily="18" charset="0"/>
              </a:rPr>
              <a:t>“</a:t>
            </a: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Efficiency is concerned with doing things right.</a:t>
            </a:r>
          </a:p>
          <a:p>
            <a:pPr lvl="5">
              <a:spcBef>
                <a:spcPts val="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 Effectiveness is doing the right things.”</a:t>
            </a:r>
          </a:p>
          <a:p>
            <a:pPr>
              <a:spcBef>
                <a:spcPts val="1800"/>
              </a:spcBef>
            </a:pPr>
            <a:r>
              <a:rPr lang="en-CA" u="sng" dirty="0"/>
              <a:t>Rough Utilitarianism</a:t>
            </a:r>
            <a:r>
              <a:rPr lang="en-CA" dirty="0"/>
              <a:t> – It’s unfortunate that much cost-benefit analysis is premised on an utilitarian mindset, and generally ignores distributional effects as well as diverse externalities.</a:t>
            </a:r>
          </a:p>
          <a:p>
            <a:pPr>
              <a:spcBef>
                <a:spcPts val="1800"/>
              </a:spcBef>
            </a:pPr>
            <a:r>
              <a:rPr lang="en-CA" u="sng" dirty="0"/>
              <a:t>Dynamic Scenarios</a:t>
            </a:r>
            <a:r>
              <a:rPr lang="en-CA" dirty="0"/>
              <a:t> – It is important to consider how a nudging policy might affect future behaviour akin to </a:t>
            </a:r>
            <a:r>
              <a:rPr lang="en-CA" b="1" dirty="0"/>
              <a:t>Robert Lucas</a:t>
            </a:r>
            <a:r>
              <a:rPr lang="en-CA" dirty="0"/>
              <a:t>’ (1937-2023) critique of the Keynesian policy prescription. For example, what happens if there is less public trust in future in institutions that nudged?</a:t>
            </a:r>
          </a:p>
          <a:p>
            <a:endParaRPr lang="en-CA" dirty="0">
              <a:highlight>
                <a:srgbClr val="FFFF00"/>
              </a:highlight>
            </a:endParaRPr>
          </a:p>
        </p:txBody>
      </p:sp>
      <p:sp>
        <p:nvSpPr>
          <p:cNvPr id="12" name="Textplatzhalter 11"/>
          <p:cNvSpPr>
            <a:spLocks noGrp="1"/>
          </p:cNvSpPr>
          <p:nvPr>
            <p:ph type="body" sz="quarter" idx="12"/>
          </p:nvPr>
        </p:nvSpPr>
        <p:spPr/>
        <p:txBody>
          <a:bodyPr/>
          <a:lstStyle/>
          <a:p>
            <a:r>
              <a:rPr lang="de-DE" dirty="0"/>
              <a:t>The actuarial angle </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CA" sz="1200" dirty="0"/>
              <a:t>Peter Drucker, </a:t>
            </a:r>
            <a:r>
              <a:rPr lang="en-CA" sz="1200" i="1" dirty="0"/>
              <a:t>Management: Tasks, Responsibilities, Practices </a:t>
            </a:r>
            <a:r>
              <a:rPr lang="en-CA" sz="1200" dirty="0"/>
              <a:t>(1985).</a:t>
            </a:r>
          </a:p>
        </p:txBody>
      </p:sp>
    </p:spTree>
    <p:extLst>
      <p:ext uri="{BB962C8B-B14F-4D97-AF65-F5344CB8AC3E}">
        <p14:creationId xmlns:p14="http://schemas.microsoft.com/office/powerpoint/2010/main" val="478373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Thaler &amp; Sunstein revisited </a:t>
            </a:r>
            <a:r>
              <a:rPr lang="en-CA" i="1" dirty="0"/>
              <a:t>Nudge</a:t>
            </a:r>
            <a:r>
              <a:rPr lang="en-CA" dirty="0"/>
              <a:t> during the pandemic, and published an the updated “The Final Edition” (2021) in which they “admit that libertarian paternalism was a phrase intended to be jarring”. Of equal interest is their endorsement of </a:t>
            </a:r>
            <a:r>
              <a:rPr lang="en-CA" b="1" dirty="0"/>
              <a:t>John Rawls</a:t>
            </a:r>
            <a:r>
              <a:rPr lang="en-CA" dirty="0"/>
              <a:t>’ (1921-2002) philosophy:</a:t>
            </a:r>
          </a:p>
          <a:p>
            <a:pPr lvl="1">
              <a:spcBef>
                <a:spcPts val="180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“(T)he publicity principle suggests that no choice architect in the public or private sector should adopt a policy that she would not be able or willing to defend publicly. … We urge our colleagues and students to adopt this policy for all important choices in their personal and professional lives. … (I)f they (organizations) adopt policies that they could not and would not defend in public … they treat citizens as tools for their own use or manipulation.”</a:t>
            </a:r>
          </a:p>
          <a:p>
            <a:pPr>
              <a:spcBef>
                <a:spcPts val="1800"/>
              </a:spcBef>
            </a:pPr>
            <a:r>
              <a:rPr lang="en-CA" dirty="0"/>
              <a:t>The book’s epilogue closes with their plea: “Nudge for good.”</a:t>
            </a:r>
          </a:p>
        </p:txBody>
      </p:sp>
      <p:sp>
        <p:nvSpPr>
          <p:cNvPr id="12" name="Textplatzhalter 11"/>
          <p:cNvSpPr>
            <a:spLocks noGrp="1"/>
          </p:cNvSpPr>
          <p:nvPr>
            <p:ph type="body" sz="quarter" idx="12"/>
          </p:nvPr>
        </p:nvSpPr>
        <p:spPr/>
        <p:txBody>
          <a:bodyPr/>
          <a:lstStyle/>
          <a:p>
            <a:r>
              <a:rPr lang="de-DE" dirty="0"/>
              <a:t>A Nudging coda</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US" sz="1200" dirty="0"/>
              <a:t>Richard H. Thaler &amp; Cass R. Sunstein, </a:t>
            </a:r>
            <a:r>
              <a:rPr lang="en-US" sz="1200" i="1" dirty="0"/>
              <a:t>Nudge : the final edition </a:t>
            </a:r>
            <a:r>
              <a:rPr lang="en-US" sz="1200" dirty="0"/>
              <a:t>(2021).</a:t>
            </a:r>
          </a:p>
        </p:txBody>
      </p:sp>
    </p:spTree>
    <p:extLst>
      <p:ext uri="{BB962C8B-B14F-4D97-AF65-F5344CB8AC3E}">
        <p14:creationId xmlns:p14="http://schemas.microsoft.com/office/powerpoint/2010/main" val="4036302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endParaRPr lang="en-CA" dirty="0"/>
          </a:p>
          <a:p>
            <a:r>
              <a:rPr lang="en-CA" b="1" dirty="0"/>
              <a:t>Edward O. Wilson </a:t>
            </a:r>
            <a:r>
              <a:rPr lang="en-CA" dirty="0"/>
              <a:t>(1929-2021) was a pioneering American sociobiologist, an expert in the effect of evolution on social behaviour. During a debate at the Harvard Museum of Natural History in 2009, he said …</a:t>
            </a:r>
          </a:p>
          <a:p>
            <a:endParaRPr lang="en-CA" dirty="0"/>
          </a:p>
          <a:p>
            <a:pPr lvl="1"/>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“The real problem of humanity is the following: we have Paleolithic emotions,</a:t>
            </a:r>
          </a:p>
          <a:p>
            <a:pPr lvl="1">
              <a:spcBef>
                <a:spcPts val="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 medieval institutions, and god-like technology.”</a:t>
            </a:r>
          </a:p>
          <a:p>
            <a:endParaRPr lang="en-CA" dirty="0"/>
          </a:p>
          <a:p>
            <a:r>
              <a:rPr lang="en-CA" dirty="0"/>
              <a:t>… capturing the challenge of our Stone Age way of fast and slow thinking in a rapidly changing digital world.</a:t>
            </a:r>
          </a:p>
        </p:txBody>
      </p:sp>
      <p:sp>
        <p:nvSpPr>
          <p:cNvPr id="12" name="Textplatzhalter 11"/>
          <p:cNvSpPr>
            <a:spLocks noGrp="1"/>
          </p:cNvSpPr>
          <p:nvPr>
            <p:ph type="body" sz="quarter" idx="12"/>
          </p:nvPr>
        </p:nvSpPr>
        <p:spPr/>
        <p:txBody>
          <a:bodyPr/>
          <a:lstStyle/>
          <a:p>
            <a:r>
              <a:rPr lang="de-DE" dirty="0"/>
              <a:t>Concluding thought</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Tree>
    <p:extLst>
      <p:ext uri="{BB962C8B-B14F-4D97-AF65-F5344CB8AC3E}">
        <p14:creationId xmlns:p14="http://schemas.microsoft.com/office/powerpoint/2010/main" val="344372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sz="1800" dirty="0"/>
              <a:t>The number of academic papers about nudging is simply immense. Consequently, I have not dared to list “just a few” of them. Here are some other helpful sources to get you started:</a:t>
            </a:r>
          </a:p>
          <a:p>
            <a:r>
              <a:rPr lang="en-CA" sz="1800" dirty="0"/>
              <a:t>Daniel Kahneman’s </a:t>
            </a:r>
            <a:r>
              <a:rPr lang="en-CA" sz="1800" i="1" dirty="0"/>
              <a:t>Thinking, Fast and Slow </a:t>
            </a:r>
            <a:r>
              <a:rPr lang="en-CA" sz="1800" dirty="0"/>
              <a:t>(2011), and Richard H. Thaler &amp; Cass R. Sunstein’s </a:t>
            </a:r>
            <a:r>
              <a:rPr lang="en-CA" sz="1800" i="1" dirty="0"/>
              <a:t>Nudge : the final edition </a:t>
            </a:r>
            <a:r>
              <a:rPr lang="en-CA" sz="1800" dirty="0"/>
              <a:t>(2021) are essential. Thaler’s </a:t>
            </a:r>
            <a:r>
              <a:rPr lang="en-CA" sz="1800" i="1" dirty="0"/>
              <a:t>Misbehaving</a:t>
            </a:r>
            <a:r>
              <a:rPr lang="en-CA" sz="1800" dirty="0"/>
              <a:t> (2015) is also good.</a:t>
            </a:r>
          </a:p>
          <a:p>
            <a:r>
              <a:rPr lang="en-CA" sz="1800" dirty="0"/>
              <a:t>Dr. Harry </a:t>
            </a:r>
            <a:r>
              <a:rPr lang="en-CA" sz="1800" dirty="0" err="1"/>
              <a:t>Brignull’s</a:t>
            </a:r>
            <a:r>
              <a:rPr lang="en-CA" sz="1800" dirty="0"/>
              <a:t> Deceptive Patterns website (www.deceptive.design) is ground zero for examples and analysis of dark patterns. The EIOPA document “Behavioral insights in insurance and pension supervision” includes a section “Dark patterns in insurance: practices that exploit consumer biases” that has several examples too (last updated XI.22, www.eiopa.europa.eu/tools-and-data).</a:t>
            </a:r>
          </a:p>
          <a:p>
            <a:r>
              <a:rPr lang="en-CA" sz="1800" dirty="0"/>
              <a:t>The US Federal Trade Commission‘s staff report “Bringing Dark Patterns to Light” delivered a clear warning shot across the bow to nudging malefactors (IX.22, www.ftc.gov/reports).</a:t>
            </a:r>
          </a:p>
          <a:p>
            <a:r>
              <a:rPr lang="en-CA" sz="1800" dirty="0"/>
              <a:t>Professor Magda Osman presented an interesting audio essay “What‘s the Future of Nudge?” for BBC Radio 4 </a:t>
            </a:r>
            <a:r>
              <a:rPr lang="en-CA" sz="1800" i="1" dirty="0"/>
              <a:t>Analysis</a:t>
            </a:r>
            <a:r>
              <a:rPr lang="en-CA" sz="1800" dirty="0"/>
              <a:t> (20.XI.23, www.bbc.co.uk/sounds/play/m001slsl).</a:t>
            </a:r>
          </a:p>
          <a:p>
            <a:r>
              <a:rPr lang="en-CA" sz="1800" dirty="0"/>
              <a:t>At times, the discussion about nudging tends to strong views and even fraught debate. So, it‘s good actuarial practice (as ever) to ask a few basic questions when examining source data:</a:t>
            </a:r>
          </a:p>
          <a:p>
            <a:pPr>
              <a:spcBef>
                <a:spcPts val="0"/>
              </a:spcBef>
            </a:pPr>
            <a:r>
              <a:rPr lang="en-CA" sz="1800" dirty="0"/>
              <a:t>Who published it? Where and when? And, most importantly, </a:t>
            </a:r>
            <a:r>
              <a:rPr lang="en-CA" sz="1800" i="1" dirty="0"/>
              <a:t>why</a:t>
            </a:r>
            <a:r>
              <a:rPr lang="en-CA" sz="1800" dirty="0"/>
              <a:t> was it published?</a:t>
            </a:r>
          </a:p>
        </p:txBody>
      </p:sp>
      <p:sp>
        <p:nvSpPr>
          <p:cNvPr id="12" name="Textplatzhalter 11"/>
          <p:cNvSpPr>
            <a:spLocks noGrp="1"/>
          </p:cNvSpPr>
          <p:nvPr>
            <p:ph type="body" sz="quarter" idx="12"/>
          </p:nvPr>
        </p:nvSpPr>
        <p:spPr/>
        <p:txBody>
          <a:bodyPr/>
          <a:lstStyle/>
          <a:p>
            <a:r>
              <a:rPr lang="de-DE" dirty="0"/>
              <a:t>Learning more</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Tree>
    <p:extLst>
      <p:ext uri="{BB962C8B-B14F-4D97-AF65-F5344CB8AC3E}">
        <p14:creationId xmlns:p14="http://schemas.microsoft.com/office/powerpoint/2010/main" val="747957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platzhalter 10">
            <a:extLst>
              <a:ext uri="{FF2B5EF4-FFF2-40B4-BE49-F238E27FC236}">
                <a16:creationId xmlns:a16="http://schemas.microsoft.com/office/drawing/2014/main" id="{E9DAA0C8-4DBD-17C5-C128-BFB6A6A981E3}"/>
              </a:ext>
            </a:extLst>
          </p:cNvPr>
          <p:cNvSpPr>
            <a:spLocks noGrp="1"/>
          </p:cNvSpPr>
          <p:nvPr>
            <p:ph type="body" sz="quarter" idx="12"/>
          </p:nvPr>
        </p:nvSpPr>
        <p:spPr/>
        <p:txBody>
          <a:bodyPr/>
          <a:lstStyle/>
          <a:p>
            <a:r>
              <a:rPr lang="de-DE" dirty="0"/>
              <a:t>Frank</a:t>
            </a:r>
          </a:p>
        </p:txBody>
      </p:sp>
      <p:sp>
        <p:nvSpPr>
          <p:cNvPr id="9" name="Textplatzhalter 8">
            <a:extLst>
              <a:ext uri="{FF2B5EF4-FFF2-40B4-BE49-F238E27FC236}">
                <a16:creationId xmlns:a16="http://schemas.microsoft.com/office/drawing/2014/main" id="{4D0F26D9-965E-0BD3-61B6-D5285DE34933}"/>
              </a:ext>
            </a:extLst>
          </p:cNvPr>
          <p:cNvSpPr>
            <a:spLocks noGrp="1"/>
          </p:cNvSpPr>
          <p:nvPr>
            <p:ph type="body" sz="quarter" idx="10"/>
          </p:nvPr>
        </p:nvSpPr>
        <p:spPr/>
        <p:txBody>
          <a:bodyPr/>
          <a:lstStyle/>
          <a:p>
            <a:pPr>
              <a:lnSpc>
                <a:spcPct val="100000"/>
              </a:lnSpc>
            </a:pPr>
            <a:r>
              <a:rPr lang="en-US" sz="2000" dirty="0"/>
              <a:t>Frank Grossman is a Toronto-based actuary with forty-years of experience both in Canada and the United States. He is a fellow of both the Canadian Institute of Actuaries [CIA] and the Society of Actuaries, a member of the American Academy of Actuaries, and received a Joint </a:t>
            </a:r>
            <a:r>
              <a:rPr lang="en-US" sz="2000" dirty="0" err="1"/>
              <a:t>Honours</a:t>
            </a:r>
            <a:r>
              <a:rPr lang="en-US" sz="2000" dirty="0"/>
              <a:t> Actuarial Science &amp; Economics Bachelor of Mathematics degree from the University of Waterloo.</a:t>
            </a:r>
          </a:p>
          <a:p>
            <a:pPr>
              <a:lnSpc>
                <a:spcPct val="100000"/>
              </a:lnSpc>
            </a:pPr>
            <a:r>
              <a:rPr lang="en-US" sz="2000" dirty="0"/>
              <a:t>Frank is an experienced author on the topic of ethics and professionalism. He created The Actuarial Ethicist series which comprised eight case studies, beginning with “Mortality Study Conundrum” (I.10) through to “Deep-End of the Pool” (II.12). He also wrote “Ethical Decision-Making for Actuaries” in two installments: Part 1 In Principle (VIII.12) and Part 2 in Practice (XI.12). (Available at www.soa.org.) </a:t>
            </a:r>
          </a:p>
          <a:p>
            <a:pPr>
              <a:lnSpc>
                <a:spcPct val="100000"/>
              </a:lnSpc>
            </a:pPr>
            <a:r>
              <a:rPr lang="en-US" sz="2000" dirty="0"/>
              <a:t>More recently, Frank was commissioned to write "A Short Introduction to Professionalism" monograph for the CIA's new education program. He has delivered more than a dozen presentations on ethics at actuarial meetings and in collaboration with ACTEX publications.</a:t>
            </a:r>
          </a:p>
          <a:p>
            <a:endParaRPr lang="de-DE" dirty="0"/>
          </a:p>
        </p:txBody>
      </p:sp>
      <p:pic>
        <p:nvPicPr>
          <p:cNvPr id="2" name="Picture Placeholder 1">
            <a:extLst>
              <a:ext uri="{FF2B5EF4-FFF2-40B4-BE49-F238E27FC236}">
                <a16:creationId xmlns:a16="http://schemas.microsoft.com/office/drawing/2014/main" id="{F6EB1414-F122-0B27-0EAE-8DE63D43C098}"/>
              </a:ext>
            </a:extLst>
          </p:cNvPr>
          <p:cNvPicPr>
            <a:picLocks noGrp="1" noChangeAspect="1"/>
          </p:cNvPicPr>
          <p:nvPr>
            <p:ph type="pic" sz="quarter" idx="11"/>
          </p:nvPr>
        </p:nvPicPr>
        <p:blipFill>
          <a:blip r:embed="rId3"/>
          <a:srcRect l="184" r="184"/>
          <a:stretch>
            <a:fillRect/>
          </a:stretch>
        </p:blipFill>
        <p:spPr>
          <a:prstGeom prst="rect">
            <a:avLst/>
          </a:prstGeom>
        </p:spPr>
      </p:pic>
      <p:sp>
        <p:nvSpPr>
          <p:cNvPr id="12" name="Textplatzhalter 11">
            <a:extLst>
              <a:ext uri="{FF2B5EF4-FFF2-40B4-BE49-F238E27FC236}">
                <a16:creationId xmlns:a16="http://schemas.microsoft.com/office/drawing/2014/main" id="{C1849B42-322D-6AC9-6BA1-F462FB921D37}"/>
              </a:ext>
            </a:extLst>
          </p:cNvPr>
          <p:cNvSpPr>
            <a:spLocks noGrp="1"/>
          </p:cNvSpPr>
          <p:nvPr>
            <p:ph type="body" sz="quarter" idx="13"/>
          </p:nvPr>
        </p:nvSpPr>
        <p:spPr/>
        <p:txBody>
          <a:bodyPr/>
          <a:lstStyle/>
          <a:p>
            <a:r>
              <a:rPr lang="de-DE" dirty="0"/>
              <a:t>Grossman</a:t>
            </a:r>
          </a:p>
        </p:txBody>
      </p:sp>
      <p:sp>
        <p:nvSpPr>
          <p:cNvPr id="13" name="Textplatzhalter 12">
            <a:extLst>
              <a:ext uri="{FF2B5EF4-FFF2-40B4-BE49-F238E27FC236}">
                <a16:creationId xmlns:a16="http://schemas.microsoft.com/office/drawing/2014/main" id="{A4E3215B-915C-69E5-9A7E-4B9ACB104200}"/>
              </a:ext>
            </a:extLst>
          </p:cNvPr>
          <p:cNvSpPr>
            <a:spLocks noGrp="1"/>
          </p:cNvSpPr>
          <p:nvPr>
            <p:ph type="body" sz="quarter" idx="14"/>
          </p:nvPr>
        </p:nvSpPr>
        <p:spPr>
          <a:xfrm>
            <a:off x="8525235" y="5301208"/>
            <a:ext cx="3096342" cy="1152128"/>
          </a:xfrm>
        </p:spPr>
        <p:txBody>
          <a:bodyPr/>
          <a:lstStyle/>
          <a:p>
            <a:r>
              <a:rPr lang="de-DE" dirty="0"/>
              <a:t>Linden Grove Group</a:t>
            </a:r>
          </a:p>
        </p:txBody>
      </p:sp>
    </p:spTree>
    <p:extLst>
      <p:ext uri="{BB962C8B-B14F-4D97-AF65-F5344CB8AC3E}">
        <p14:creationId xmlns:p14="http://schemas.microsoft.com/office/powerpoint/2010/main" val="41342960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sz="half" idx="10"/>
          </p:nvPr>
        </p:nvSpPr>
        <p:spPr/>
        <p:txBody>
          <a:bodyPr/>
          <a:lstStyle/>
          <a:p>
            <a:r>
              <a:rPr lang="de-DE" dirty="0"/>
              <a:t>Frank Grossman, FSA, FCIA, MAAA</a:t>
            </a:r>
          </a:p>
          <a:p>
            <a:r>
              <a:rPr lang="de-DE" dirty="0"/>
              <a:t>Linden Grove Group</a:t>
            </a:r>
          </a:p>
          <a:p>
            <a:r>
              <a:rPr lang="de-DE" dirty="0"/>
              <a:t>00 + 1 + 437.688.4963</a:t>
            </a:r>
          </a:p>
          <a:p>
            <a:r>
              <a:rPr lang="de-DE" dirty="0"/>
              <a:t>Craigmore54@hotmail.ca</a:t>
            </a:r>
          </a:p>
        </p:txBody>
      </p:sp>
    </p:spTree>
    <p:extLst>
      <p:ext uri="{BB962C8B-B14F-4D97-AF65-F5344CB8AC3E}">
        <p14:creationId xmlns:p14="http://schemas.microsoft.com/office/powerpoint/2010/main" val="3904510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pPr>
              <a:spcAft>
                <a:spcPts val="1000"/>
              </a:spcAft>
            </a:pPr>
            <a:r>
              <a:rPr lang="en-CA" dirty="0"/>
              <a:t>There is a maxim that is commonly attributed to </a:t>
            </a:r>
            <a:r>
              <a:rPr lang="en-CA" b="1" dirty="0"/>
              <a:t>Aristotle</a:t>
            </a:r>
            <a:r>
              <a:rPr lang="en-CA" dirty="0"/>
              <a:t>:</a:t>
            </a:r>
          </a:p>
          <a:p>
            <a:pPr lvl="1">
              <a:spcBef>
                <a:spcPts val="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“We are what we repeatedly do. Excellence, then, is not an act, but a habit.”</a:t>
            </a:r>
          </a:p>
          <a:p>
            <a:pPr>
              <a:lnSpc>
                <a:spcPct val="100000"/>
              </a:lnSpc>
              <a:spcBef>
                <a:spcPts val="2000"/>
              </a:spcBef>
            </a:pPr>
            <a:r>
              <a:rPr lang="en-CA" dirty="0"/>
              <a:t>The importance of developing good habits was the subject of a best-selling book, </a:t>
            </a:r>
            <a:r>
              <a:rPr lang="en-CA" i="1" dirty="0"/>
              <a:t>The 7 Habits of Highly Effective People </a:t>
            </a:r>
            <a:r>
              <a:rPr lang="en-CA" dirty="0"/>
              <a:t>(1989), which sold more than 20 million copies.</a:t>
            </a:r>
          </a:p>
          <a:p>
            <a:pPr>
              <a:lnSpc>
                <a:spcPct val="100000"/>
              </a:lnSpc>
            </a:pPr>
            <a:r>
              <a:rPr lang="en-CA" dirty="0"/>
              <a:t>According to this book’s author, </a:t>
            </a:r>
            <a:r>
              <a:rPr lang="en-CA" b="1" dirty="0"/>
              <a:t>Stephen J. Covey </a:t>
            </a:r>
            <a:r>
              <a:rPr lang="en-CA" dirty="0"/>
              <a:t>(1932-2012):</a:t>
            </a:r>
          </a:p>
          <a:p>
            <a:pPr lvl="1"/>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“Habits are powerful factors in our lives. Because they are consistent, often</a:t>
            </a:r>
          </a:p>
          <a:p>
            <a:pPr lvl="1">
              <a:spcBef>
                <a:spcPts val="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unconscious patterns, they constantly, daily, express our character and produce</a:t>
            </a:r>
          </a:p>
          <a:p>
            <a:pPr lvl="1">
              <a:spcBef>
                <a:spcPts val="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our effectiveness … or ineffectiveness.”</a:t>
            </a:r>
          </a:p>
          <a:p>
            <a:pPr>
              <a:lnSpc>
                <a:spcPct val="100000"/>
              </a:lnSpc>
            </a:pPr>
            <a:r>
              <a:rPr lang="en-CA" dirty="0"/>
              <a:t>The popular appeal of this self-improvement book was unmistakeable. </a:t>
            </a:r>
          </a:p>
        </p:txBody>
      </p:sp>
      <p:sp>
        <p:nvSpPr>
          <p:cNvPr id="12" name="Textplatzhalter 11"/>
          <p:cNvSpPr>
            <a:spLocks noGrp="1"/>
          </p:cNvSpPr>
          <p:nvPr>
            <p:ph type="body" sz="quarter" idx="12"/>
          </p:nvPr>
        </p:nvSpPr>
        <p:spPr/>
        <p:txBody>
          <a:bodyPr/>
          <a:lstStyle/>
          <a:p>
            <a:r>
              <a:rPr lang="de-DE" dirty="0"/>
              <a:t>Creatures of habit</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Tree>
    <p:extLst>
      <p:ext uri="{BB962C8B-B14F-4D97-AF65-F5344CB8AC3E}">
        <p14:creationId xmlns:p14="http://schemas.microsoft.com/office/powerpoint/2010/main" val="435485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Professor </a:t>
            </a:r>
            <a:r>
              <a:rPr lang="en-CA" b="1" dirty="0"/>
              <a:t>Daniel Kahneman </a:t>
            </a:r>
            <a:r>
              <a:rPr lang="en-CA" dirty="0"/>
              <a:t>(1934-2024) and his colleagues identified the dual nature of human thought, and its influence on human judgment and decision-making under uncertainty.</a:t>
            </a:r>
          </a:p>
          <a:p>
            <a:endParaRPr lang="en-CA" dirty="0"/>
          </a:p>
          <a:p>
            <a:endParaRPr lang="en-CA" dirty="0"/>
          </a:p>
          <a:p>
            <a:endParaRPr lang="en-CA" dirty="0"/>
          </a:p>
          <a:p>
            <a:endParaRPr lang="en-CA" dirty="0"/>
          </a:p>
          <a:p>
            <a:endParaRPr lang="en-CA" dirty="0"/>
          </a:p>
          <a:p>
            <a:endParaRPr lang="en-CA" dirty="0"/>
          </a:p>
          <a:p>
            <a:r>
              <a:rPr lang="en-CA" dirty="0"/>
              <a:t>Central to “thinking fast” are heuristics — or innate biases or mental shortcuts — which are usefully efficient … yet </a:t>
            </a:r>
            <a:r>
              <a:rPr lang="en-CA" i="1" dirty="0"/>
              <a:t>more</a:t>
            </a:r>
            <a:r>
              <a:rPr lang="en-CA" dirty="0"/>
              <a:t> prone to errors. </a:t>
            </a:r>
          </a:p>
        </p:txBody>
      </p:sp>
      <p:sp>
        <p:nvSpPr>
          <p:cNvPr id="12" name="Textplatzhalter 11"/>
          <p:cNvSpPr>
            <a:spLocks noGrp="1"/>
          </p:cNvSpPr>
          <p:nvPr>
            <p:ph type="body" sz="quarter" idx="12"/>
          </p:nvPr>
        </p:nvSpPr>
        <p:spPr/>
        <p:txBody>
          <a:bodyPr/>
          <a:lstStyle/>
          <a:p>
            <a:r>
              <a:rPr lang="de-DE" dirty="0"/>
              <a:t>Thinking, fast and slow</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graphicFrame>
        <p:nvGraphicFramePr>
          <p:cNvPr id="2" name="Table 1">
            <a:extLst>
              <a:ext uri="{FF2B5EF4-FFF2-40B4-BE49-F238E27FC236}">
                <a16:creationId xmlns:a16="http://schemas.microsoft.com/office/drawing/2014/main" id="{B7E6E3D8-4BC0-90F0-FB73-AE60F3D34CC1}"/>
              </a:ext>
            </a:extLst>
          </p:cNvPr>
          <p:cNvGraphicFramePr>
            <a:graphicFrameLocks noGrp="1"/>
          </p:cNvGraphicFramePr>
          <p:nvPr>
            <p:extLst>
              <p:ext uri="{D42A27DB-BD31-4B8C-83A1-F6EECF244321}">
                <p14:modId xmlns:p14="http://schemas.microsoft.com/office/powerpoint/2010/main" val="3525053188"/>
              </p:ext>
            </p:extLst>
          </p:nvPr>
        </p:nvGraphicFramePr>
        <p:xfrm>
          <a:off x="3288015" y="2806928"/>
          <a:ext cx="5904000" cy="2494280"/>
        </p:xfrm>
        <a:graphic>
          <a:graphicData uri="http://schemas.openxmlformats.org/drawingml/2006/table">
            <a:tbl>
              <a:tblPr firstRow="1" bandRow="1">
                <a:tableStyleId>{5C22544A-7EE6-4342-B048-85BDC9FD1C3A}</a:tableStyleId>
              </a:tblPr>
              <a:tblGrid>
                <a:gridCol w="2952000">
                  <a:extLst>
                    <a:ext uri="{9D8B030D-6E8A-4147-A177-3AD203B41FA5}">
                      <a16:colId xmlns:a16="http://schemas.microsoft.com/office/drawing/2014/main" val="3805565397"/>
                    </a:ext>
                  </a:extLst>
                </a:gridCol>
                <a:gridCol w="2952000">
                  <a:extLst>
                    <a:ext uri="{9D8B030D-6E8A-4147-A177-3AD203B41FA5}">
                      <a16:colId xmlns:a16="http://schemas.microsoft.com/office/drawing/2014/main" val="3325140711"/>
                    </a:ext>
                  </a:extLst>
                </a:gridCol>
              </a:tblGrid>
              <a:tr h="370840">
                <a:tc>
                  <a:txBody>
                    <a:bodyPr/>
                    <a:lstStyle/>
                    <a:p>
                      <a:r>
                        <a:rPr lang="en-CA" dirty="0"/>
                        <a:t>Thinking Fast</a:t>
                      </a:r>
                    </a:p>
                    <a:p>
                      <a:r>
                        <a:rPr lang="en-CA" dirty="0"/>
                        <a:t>Automatic Cognitive System</a:t>
                      </a:r>
                    </a:p>
                  </a:txBody>
                  <a:tcPr/>
                </a:tc>
                <a:tc>
                  <a:txBody>
                    <a:bodyPr/>
                    <a:lstStyle/>
                    <a:p>
                      <a:r>
                        <a:rPr lang="en-CA" dirty="0"/>
                        <a:t>Thinking Slow</a:t>
                      </a:r>
                    </a:p>
                    <a:p>
                      <a:r>
                        <a:rPr lang="en-CA" dirty="0"/>
                        <a:t>Reflective Cognitive System</a:t>
                      </a:r>
                    </a:p>
                  </a:txBody>
                  <a:tcPr/>
                </a:tc>
                <a:extLst>
                  <a:ext uri="{0D108BD9-81ED-4DB2-BD59-A6C34878D82A}">
                    <a16:rowId xmlns:a16="http://schemas.microsoft.com/office/drawing/2014/main" val="3569549853"/>
                  </a:ext>
                </a:extLst>
              </a:tr>
              <a:tr h="370840">
                <a:tc>
                  <a:txBody>
                    <a:bodyPr/>
                    <a:lstStyle/>
                    <a:p>
                      <a:r>
                        <a:rPr lang="en-CA" dirty="0"/>
                        <a:t>Uncontrolled</a:t>
                      </a:r>
                    </a:p>
                  </a:txBody>
                  <a:tcPr/>
                </a:tc>
                <a:tc>
                  <a:txBody>
                    <a:bodyPr/>
                    <a:lstStyle/>
                    <a:p>
                      <a:r>
                        <a:rPr lang="en-CA" dirty="0"/>
                        <a:t>Controlled</a:t>
                      </a:r>
                    </a:p>
                  </a:txBody>
                  <a:tcPr/>
                </a:tc>
                <a:extLst>
                  <a:ext uri="{0D108BD9-81ED-4DB2-BD59-A6C34878D82A}">
                    <a16:rowId xmlns:a16="http://schemas.microsoft.com/office/drawing/2014/main" val="2561017435"/>
                  </a:ext>
                </a:extLst>
              </a:tr>
              <a:tr h="370840">
                <a:tc>
                  <a:txBody>
                    <a:bodyPr/>
                    <a:lstStyle/>
                    <a:p>
                      <a:r>
                        <a:rPr lang="en-CA" dirty="0"/>
                        <a:t>Effortless</a:t>
                      </a:r>
                    </a:p>
                  </a:txBody>
                  <a:tcPr/>
                </a:tc>
                <a:tc>
                  <a:txBody>
                    <a:bodyPr/>
                    <a:lstStyle/>
                    <a:p>
                      <a:r>
                        <a:rPr lang="en-CA" dirty="0"/>
                        <a:t>Effortful</a:t>
                      </a:r>
                    </a:p>
                  </a:txBody>
                  <a:tcPr/>
                </a:tc>
                <a:extLst>
                  <a:ext uri="{0D108BD9-81ED-4DB2-BD59-A6C34878D82A}">
                    <a16:rowId xmlns:a16="http://schemas.microsoft.com/office/drawing/2014/main" val="1723909686"/>
                  </a:ext>
                </a:extLst>
              </a:tr>
              <a:tr h="370840">
                <a:tc>
                  <a:txBody>
                    <a:bodyPr/>
                    <a:lstStyle/>
                    <a:p>
                      <a:r>
                        <a:rPr lang="en-CA" dirty="0"/>
                        <a:t>Associative</a:t>
                      </a:r>
                    </a:p>
                  </a:txBody>
                  <a:tcPr/>
                </a:tc>
                <a:tc>
                  <a:txBody>
                    <a:bodyPr/>
                    <a:lstStyle/>
                    <a:p>
                      <a:r>
                        <a:rPr lang="en-CA" dirty="0"/>
                        <a:t>Deductive</a:t>
                      </a:r>
                    </a:p>
                  </a:txBody>
                  <a:tcPr/>
                </a:tc>
                <a:extLst>
                  <a:ext uri="{0D108BD9-81ED-4DB2-BD59-A6C34878D82A}">
                    <a16:rowId xmlns:a16="http://schemas.microsoft.com/office/drawing/2014/main" val="857672003"/>
                  </a:ext>
                </a:extLst>
              </a:tr>
              <a:tr h="370840">
                <a:tc>
                  <a:txBody>
                    <a:bodyPr/>
                    <a:lstStyle/>
                    <a:p>
                      <a:r>
                        <a:rPr lang="en-CA" dirty="0"/>
                        <a:t>Unconscious</a:t>
                      </a:r>
                    </a:p>
                  </a:txBody>
                  <a:tcPr/>
                </a:tc>
                <a:tc>
                  <a:txBody>
                    <a:bodyPr/>
                    <a:lstStyle/>
                    <a:p>
                      <a:r>
                        <a:rPr lang="en-CA" dirty="0"/>
                        <a:t>Self-aware</a:t>
                      </a:r>
                    </a:p>
                  </a:txBody>
                  <a:tcPr/>
                </a:tc>
                <a:extLst>
                  <a:ext uri="{0D108BD9-81ED-4DB2-BD59-A6C34878D82A}">
                    <a16:rowId xmlns:a16="http://schemas.microsoft.com/office/drawing/2014/main" val="3898458788"/>
                  </a:ext>
                </a:extLst>
              </a:tr>
              <a:tr h="370840">
                <a:tc>
                  <a:txBody>
                    <a:bodyPr/>
                    <a:lstStyle/>
                    <a:p>
                      <a:r>
                        <a:rPr lang="en-CA" dirty="0"/>
                        <a:t>Skilled</a:t>
                      </a:r>
                    </a:p>
                  </a:txBody>
                  <a:tcPr/>
                </a:tc>
                <a:tc>
                  <a:txBody>
                    <a:bodyPr/>
                    <a:lstStyle/>
                    <a:p>
                      <a:r>
                        <a:rPr lang="en-CA" dirty="0"/>
                        <a:t>Rule-following</a:t>
                      </a:r>
                    </a:p>
                  </a:txBody>
                  <a:tcPr/>
                </a:tc>
                <a:extLst>
                  <a:ext uri="{0D108BD9-81ED-4DB2-BD59-A6C34878D82A}">
                    <a16:rowId xmlns:a16="http://schemas.microsoft.com/office/drawing/2014/main" val="3895481152"/>
                  </a:ext>
                </a:extLst>
              </a:tr>
            </a:tbl>
          </a:graphicData>
        </a:graphic>
      </p:graphicFrame>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CA" sz="1200" dirty="0"/>
              <a:t>Table adapted from Richard H. Thaler &amp; Cass R. Sunstein’s </a:t>
            </a:r>
            <a:r>
              <a:rPr lang="en-CA" sz="1200" i="1" dirty="0"/>
              <a:t>Nudge : the final edition </a:t>
            </a:r>
            <a:r>
              <a:rPr lang="en-CA" sz="1200" dirty="0"/>
              <a:t>(2021).</a:t>
            </a:r>
          </a:p>
        </p:txBody>
      </p:sp>
    </p:spTree>
    <p:extLst>
      <p:ext uri="{BB962C8B-B14F-4D97-AF65-F5344CB8AC3E}">
        <p14:creationId xmlns:p14="http://schemas.microsoft.com/office/powerpoint/2010/main" val="3061136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Some of the key heuristics that Kahneman studied dealt with </a:t>
            </a:r>
            <a:r>
              <a:rPr lang="en-CA" b="1" dirty="0"/>
              <a:t>anchoring</a:t>
            </a:r>
            <a:r>
              <a:rPr lang="en-CA" dirty="0"/>
              <a:t>, </a:t>
            </a:r>
            <a:r>
              <a:rPr lang="en-CA" b="1" dirty="0"/>
              <a:t>availability</a:t>
            </a:r>
            <a:r>
              <a:rPr lang="en-CA" dirty="0"/>
              <a:t>, and </a:t>
            </a:r>
            <a:r>
              <a:rPr lang="en-CA" b="1" dirty="0"/>
              <a:t>representativeness</a:t>
            </a:r>
            <a:r>
              <a:rPr lang="en-CA" dirty="0"/>
              <a:t>. They became the inspiration for a new area of micro economics – behavioural economics.</a:t>
            </a:r>
          </a:p>
          <a:p>
            <a:r>
              <a:rPr lang="en-CA" dirty="0"/>
              <a:t>An insight of particular actuarial interest is </a:t>
            </a:r>
            <a:r>
              <a:rPr lang="en-CA" b="1" dirty="0"/>
              <a:t>loss aversion</a:t>
            </a:r>
            <a:r>
              <a:rPr lang="en-CA" dirty="0"/>
              <a:t>, namely that the risk of losing something makes you more miserable than an equal risk of gaining something of the same value. There is also a related </a:t>
            </a:r>
            <a:r>
              <a:rPr lang="en-CA" b="1" dirty="0"/>
              <a:t>status quo bias </a:t>
            </a:r>
            <a:r>
              <a:rPr lang="en-CA" dirty="0"/>
              <a:t>which can translate, for example, into a strong desire to stay with one’s current investments.</a:t>
            </a:r>
          </a:p>
          <a:p>
            <a:r>
              <a:rPr lang="en-CA" dirty="0"/>
              <a:t>Inasmuch as a “habit” describes one’s regular tendency or practice, it could be another way of saying “heuristic.” One thing they both have in common is that once a habit or a bias is set it tends to remove the element of conscious choice from decision-making.</a:t>
            </a:r>
          </a:p>
        </p:txBody>
      </p:sp>
      <p:sp>
        <p:nvSpPr>
          <p:cNvPr id="12" name="Textplatzhalter 11"/>
          <p:cNvSpPr>
            <a:spLocks noGrp="1"/>
          </p:cNvSpPr>
          <p:nvPr>
            <p:ph type="body" sz="quarter" idx="12"/>
          </p:nvPr>
        </p:nvSpPr>
        <p:spPr/>
        <p:txBody>
          <a:bodyPr/>
          <a:lstStyle/>
          <a:p>
            <a:r>
              <a:rPr lang="en-US" dirty="0"/>
              <a:t>Integrating psychological insights into economics</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Tree>
    <p:extLst>
      <p:ext uri="{BB962C8B-B14F-4D97-AF65-F5344CB8AC3E}">
        <p14:creationId xmlns:p14="http://schemas.microsoft.com/office/powerpoint/2010/main" val="1927867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Professor </a:t>
            </a:r>
            <a:r>
              <a:rPr lang="en-CA" b="1" dirty="0"/>
              <a:t>Richard Thaler </a:t>
            </a:r>
            <a:r>
              <a:rPr lang="en-CA" dirty="0"/>
              <a:t>(1945- ) is a ground-breaking behavioural economist. Together with Professor </a:t>
            </a:r>
            <a:r>
              <a:rPr lang="en-CA" b="1" dirty="0"/>
              <a:t>Cass Sunstein </a:t>
            </a:r>
            <a:r>
              <a:rPr lang="en-CA" dirty="0"/>
              <a:t>(1954-  ), they co-wrote </a:t>
            </a:r>
            <a:r>
              <a:rPr lang="en-CA" i="1" dirty="0"/>
              <a:t>Nudge: Improving Decisions About Health, Wealth and Happiness </a:t>
            </a:r>
            <a:r>
              <a:rPr lang="en-CA" dirty="0"/>
              <a:t>(2008) which described how cognitive heuristics could be leveraged to achieve beneficial outcomes, and thereby sparked a global movement. </a:t>
            </a:r>
          </a:p>
          <a:p>
            <a:pPr lvl="1">
              <a:spcBef>
                <a:spcPts val="180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“A </a:t>
            </a:r>
            <a:r>
              <a:rPr lang="en-CA" sz="2400" i="1" dirty="0">
                <a:solidFill>
                  <a:schemeClr val="tx1">
                    <a:lumMod val="75000"/>
                    <a:lumOff val="25000"/>
                  </a:schemeClr>
                </a:solidFill>
                <a:latin typeface="Times New Roman" panose="02020603050405020304" pitchFamily="18" charset="0"/>
                <a:cs typeface="Times New Roman" panose="02020603050405020304" pitchFamily="18" charset="0"/>
              </a:rPr>
              <a:t>nudge</a:t>
            </a: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 … is any aspect of the choice architecture that alters people’s behavior in a predictable way without forbidding any options or significantly changing their economic incentives. To count as a mere nudge, the intervention must be easy and cheap to avoid. Nudges are not taxes, fines, subsidies, bans, or mandates.”</a:t>
            </a:r>
          </a:p>
          <a:p>
            <a:pPr marL="0" lvl="1">
              <a:spcBef>
                <a:spcPts val="1800"/>
              </a:spcBef>
            </a:pPr>
            <a:r>
              <a:rPr lang="en-CA" sz="2400" dirty="0">
                <a:solidFill>
                  <a:schemeClr val="tx1">
                    <a:lumMod val="75000"/>
                    <a:lumOff val="25000"/>
                  </a:schemeClr>
                </a:solidFill>
                <a:latin typeface="Verdana" panose="020B0604030504040204" pitchFamily="34" charset="0"/>
                <a:ea typeface="Verdana" panose="020B0604030504040204" pitchFamily="34" charset="0"/>
                <a:cs typeface="Segoe UI" panose="020B0502040204020203" pitchFamily="34" charset="0"/>
              </a:rPr>
              <a:t>“Choice architecture” is the design of a decision-making system. It can be virtual or real-world — like Thaler’s proverbial bowl of cashews!</a:t>
            </a:r>
          </a:p>
        </p:txBody>
      </p:sp>
      <p:sp>
        <p:nvSpPr>
          <p:cNvPr id="12" name="Textplatzhalter 11"/>
          <p:cNvSpPr>
            <a:spLocks noGrp="1"/>
          </p:cNvSpPr>
          <p:nvPr>
            <p:ph type="body" sz="quarter" idx="12"/>
          </p:nvPr>
        </p:nvSpPr>
        <p:spPr/>
        <p:txBody>
          <a:bodyPr/>
          <a:lstStyle/>
          <a:p>
            <a:r>
              <a:rPr lang="de-DE" dirty="0"/>
              <a:t>NUDGING defined</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US" sz="1200" dirty="0"/>
              <a:t>Richard H. Thaler &amp; Cass R. Sunstein, </a:t>
            </a:r>
            <a:r>
              <a:rPr lang="en-US" sz="1200" i="1" dirty="0"/>
              <a:t>Nudge : the final edition </a:t>
            </a:r>
            <a:r>
              <a:rPr lang="en-US" sz="1200" dirty="0"/>
              <a:t>(2021).</a:t>
            </a:r>
            <a:endParaRPr lang="en-CA" sz="1200" dirty="0"/>
          </a:p>
        </p:txBody>
      </p:sp>
    </p:spTree>
    <p:extLst>
      <p:ext uri="{BB962C8B-B14F-4D97-AF65-F5344CB8AC3E}">
        <p14:creationId xmlns:p14="http://schemas.microsoft.com/office/powerpoint/2010/main" val="687291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pPr>
              <a:lnSpc>
                <a:spcPct val="100000"/>
              </a:lnSpc>
            </a:pPr>
            <a:r>
              <a:rPr lang="en-CA" dirty="0"/>
              <a:t>The first mantra of good choice architecture is to “Make It Easy” by removing obstacles and making choices more convenient. Its complement is to “Make It Fun.”</a:t>
            </a:r>
          </a:p>
          <a:p>
            <a:pPr>
              <a:lnSpc>
                <a:spcPct val="100000"/>
              </a:lnSpc>
            </a:pPr>
            <a:r>
              <a:rPr lang="en-CA" dirty="0"/>
              <a:t>Subsequent to the release of </a:t>
            </a:r>
            <a:r>
              <a:rPr lang="en-CA" i="1" dirty="0"/>
              <a:t>Nudge</a:t>
            </a:r>
            <a:r>
              <a:rPr lang="en-CA" dirty="0"/>
              <a:t>, Thaler listed several rules for the proper application of nudges: </a:t>
            </a:r>
          </a:p>
          <a:p>
            <a:pPr lvl="1">
              <a:spcBef>
                <a:spcPts val="1800"/>
              </a:spcBef>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“Three principles should guide the use of nudges:</a:t>
            </a:r>
          </a:p>
          <a:p>
            <a:pPr marL="1257277" lvl="2" indent="-342900">
              <a:buFont typeface="Arial" panose="020B0604020202020204" pitchFamily="34" charset="0"/>
              <a:buChar char="•"/>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All nudging should be transparent and never misleading.</a:t>
            </a:r>
          </a:p>
          <a:p>
            <a:pPr marL="1257277" lvl="2" indent="-342900">
              <a:buFont typeface="Arial" panose="020B0604020202020204" pitchFamily="34" charset="0"/>
              <a:buChar char="•"/>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It should be as easy as possible to opt out of the nudge, preferably with a little as one mouse click.</a:t>
            </a:r>
          </a:p>
          <a:p>
            <a:pPr marL="1257277" lvl="2" indent="-342900">
              <a:buFont typeface="Arial" panose="020B0604020202020204" pitchFamily="34" charset="0"/>
              <a:buChar char="•"/>
            </a:pPr>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There should be good reason to believe that the behavior being encouraged will improve the welfare of those being nudged.”</a:t>
            </a:r>
          </a:p>
        </p:txBody>
      </p:sp>
      <p:sp>
        <p:nvSpPr>
          <p:cNvPr id="12" name="Textplatzhalter 11"/>
          <p:cNvSpPr>
            <a:spLocks noGrp="1"/>
          </p:cNvSpPr>
          <p:nvPr>
            <p:ph type="body" sz="quarter" idx="12"/>
          </p:nvPr>
        </p:nvSpPr>
        <p:spPr/>
        <p:txBody>
          <a:bodyPr/>
          <a:lstStyle/>
          <a:p>
            <a:r>
              <a:rPr lang="de-DE" dirty="0"/>
              <a:t>NUDGING principles</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CA" sz="1200" dirty="0"/>
              <a:t>Richard H. Thaler, “The Power of Nudges, for Good and Bad” (</a:t>
            </a:r>
            <a:r>
              <a:rPr lang="en-CA" sz="1200" i="1" dirty="0"/>
              <a:t>The New York Times</a:t>
            </a:r>
            <a:r>
              <a:rPr lang="en-CA" sz="1200" dirty="0"/>
              <a:t>, 1.XI.15).</a:t>
            </a:r>
          </a:p>
        </p:txBody>
      </p:sp>
    </p:spTree>
    <p:extLst>
      <p:ext uri="{BB962C8B-B14F-4D97-AF65-F5344CB8AC3E}">
        <p14:creationId xmlns:p14="http://schemas.microsoft.com/office/powerpoint/2010/main" val="1432477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fontScale="92500"/>
          </a:bodyPr>
          <a:lstStyle/>
          <a:p>
            <a:pPr>
              <a:lnSpc>
                <a:spcPct val="100000"/>
              </a:lnSpc>
            </a:pPr>
            <a:r>
              <a:rPr lang="en-CA" dirty="0"/>
              <a:t>Nudging makes use of the concept of “libertarian paternalism.” It aims to help people make choices as though they devoted their full attention, and had complete information, unlimited cognitive ability and absolute self-control.</a:t>
            </a:r>
          </a:p>
          <a:p>
            <a:r>
              <a:rPr lang="en-CA" dirty="0"/>
              <a:t>Yet, there seems to be some tension between its constituent elements.</a:t>
            </a:r>
          </a:p>
          <a:p>
            <a:pPr lvl="1"/>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“Libertarians take individual freedom as the paramount political value and understand coercion to be the antithesis of that freedom.”</a:t>
            </a:r>
          </a:p>
          <a:p>
            <a:pPr lvl="1"/>
            <a:r>
              <a:rPr lang="en-CA" sz="2400" dirty="0">
                <a:solidFill>
                  <a:schemeClr val="tx1">
                    <a:lumMod val="75000"/>
                    <a:lumOff val="25000"/>
                  </a:schemeClr>
                </a:solidFill>
                <a:latin typeface="Times New Roman" panose="02020603050405020304" pitchFamily="18" charset="0"/>
                <a:cs typeface="Times New Roman" panose="02020603050405020304" pitchFamily="18" charset="0"/>
              </a:rPr>
              <a:t>“Paternalism is the interference of a state or an individual with another person, against their will, and defended or motivated by a claim that the person interfered with will be better off or protected from harm.” </a:t>
            </a:r>
          </a:p>
          <a:p>
            <a:r>
              <a:rPr lang="en-CA" dirty="0"/>
              <a:t>Do you feel the cognitive dissonance of libertarian paternalism? </a:t>
            </a:r>
          </a:p>
          <a:p>
            <a:pPr algn="r">
              <a:spcBef>
                <a:spcPts val="0"/>
              </a:spcBef>
            </a:pPr>
            <a:r>
              <a:rPr lang="en-CA" sz="1600" dirty="0"/>
              <a:t>{A little nudge: Many people do indeed feel some cognitive dissonance.}</a:t>
            </a:r>
          </a:p>
          <a:p>
            <a:r>
              <a:rPr lang="en-CA" dirty="0"/>
              <a:t>Perhaps not too surprisingly, the term libertarian paternalism attracted “lightning” from all points of the political compass in America.</a:t>
            </a:r>
          </a:p>
        </p:txBody>
      </p:sp>
      <p:sp>
        <p:nvSpPr>
          <p:cNvPr id="12" name="Textplatzhalter 11"/>
          <p:cNvSpPr>
            <a:spLocks noGrp="1"/>
          </p:cNvSpPr>
          <p:nvPr>
            <p:ph type="body" sz="quarter" idx="12"/>
          </p:nvPr>
        </p:nvSpPr>
        <p:spPr/>
        <p:txBody>
          <a:bodyPr/>
          <a:lstStyle/>
          <a:p>
            <a:r>
              <a:rPr lang="de-DE" dirty="0"/>
              <a:t>The lightning rod of Libertarian paternalism</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CA" sz="1200" dirty="0"/>
              <a:t>Libertarian and Paternalism entries per the on-line Stanford Encyclopedia of Philosophy.</a:t>
            </a:r>
          </a:p>
        </p:txBody>
      </p:sp>
    </p:spTree>
    <p:extLst>
      <p:ext uri="{BB962C8B-B14F-4D97-AF65-F5344CB8AC3E}">
        <p14:creationId xmlns:p14="http://schemas.microsoft.com/office/powerpoint/2010/main" val="577264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Some considerations when building decision frameworks:</a:t>
            </a:r>
          </a:p>
          <a:p>
            <a:pPr marL="342900" indent="-342900">
              <a:buFont typeface="Arial" panose="020B0604020202020204" pitchFamily="34" charset="0"/>
              <a:buChar char="•"/>
            </a:pPr>
            <a:r>
              <a:rPr lang="en-CA" dirty="0"/>
              <a:t>“Neutral” design doesn’t exist – every design will have its effect.</a:t>
            </a:r>
          </a:p>
          <a:p>
            <a:pPr marL="342900" indent="-342900">
              <a:buFont typeface="Arial" panose="020B0604020202020204" pitchFamily="34" charset="0"/>
              <a:buChar char="•"/>
            </a:pPr>
            <a:r>
              <a:rPr lang="en-CA" dirty="0"/>
              <a:t>Just maximizing the number of choices can be problematic.</a:t>
            </a:r>
          </a:p>
          <a:p>
            <a:pPr marL="342900" indent="-342900">
              <a:buFont typeface="Arial" panose="020B0604020202020204" pitchFamily="34" charset="0"/>
              <a:buChar char="•"/>
            </a:pPr>
            <a:r>
              <a:rPr lang="en-CA" dirty="0"/>
              <a:t>The stimulus and response need to be compatible.</a:t>
            </a:r>
          </a:p>
          <a:p>
            <a:pPr marL="342900" indent="-342900">
              <a:buFont typeface="Arial" panose="020B0604020202020204" pitchFamily="34" charset="0"/>
              <a:buChar char="•"/>
            </a:pPr>
            <a:r>
              <a:rPr lang="en-CA" dirty="0"/>
              <a:t>Default options have a considerable influence.</a:t>
            </a:r>
          </a:p>
          <a:p>
            <a:pPr marL="342900" indent="-342900">
              <a:buFont typeface="Arial" panose="020B0604020202020204" pitchFamily="34" charset="0"/>
              <a:buChar char="•"/>
            </a:pPr>
            <a:r>
              <a:rPr lang="en-CA" dirty="0"/>
              <a:t>A required choice can reduce inertia, inattention and procrastination.</a:t>
            </a:r>
          </a:p>
          <a:p>
            <a:pPr marL="342900" indent="-342900">
              <a:buFont typeface="Arial" panose="020B0604020202020204" pitchFamily="34" charset="0"/>
              <a:buChar char="•"/>
            </a:pPr>
            <a:r>
              <a:rPr lang="en-CA" dirty="0"/>
              <a:t>A required choice accompanied by a recommendation is a strong nudge.</a:t>
            </a:r>
          </a:p>
          <a:p>
            <a:pPr marL="342900" indent="-342900">
              <a:buFont typeface="Arial" panose="020B0604020202020204" pitchFamily="34" charset="0"/>
              <a:buChar char="•"/>
            </a:pPr>
            <a:r>
              <a:rPr lang="en-CA" dirty="0"/>
              <a:t>Good design links choices to outcomes to promote understanding.</a:t>
            </a:r>
          </a:p>
          <a:p>
            <a:pPr marL="342900" indent="-342900">
              <a:buFont typeface="Arial" panose="020B0604020202020204" pitchFamily="34" charset="0"/>
              <a:buChar char="•"/>
            </a:pPr>
            <a:r>
              <a:rPr lang="en-CA" dirty="0"/>
              <a:t>Good design anticipates human error and is as forgiving as possible.</a:t>
            </a:r>
          </a:p>
          <a:p>
            <a:endParaRPr lang="en-CA" dirty="0"/>
          </a:p>
          <a:p>
            <a:endParaRPr lang="en-CA" dirty="0"/>
          </a:p>
        </p:txBody>
      </p:sp>
      <p:sp>
        <p:nvSpPr>
          <p:cNvPr id="12" name="Textplatzhalter 11"/>
          <p:cNvSpPr>
            <a:spLocks noGrp="1"/>
          </p:cNvSpPr>
          <p:nvPr>
            <p:ph type="body" sz="quarter" idx="12"/>
          </p:nvPr>
        </p:nvSpPr>
        <p:spPr/>
        <p:txBody>
          <a:bodyPr/>
          <a:lstStyle/>
          <a:p>
            <a:r>
              <a:rPr lang="de-DE" dirty="0"/>
              <a:t>Thinking about choice architecture</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98184" y="6464369"/>
            <a:ext cx="5841831" cy="276999"/>
          </a:xfrm>
          <a:prstGeom prst="rect">
            <a:avLst/>
          </a:prstGeom>
          <a:noFill/>
        </p:spPr>
        <p:txBody>
          <a:bodyPr wrap="square" rtlCol="0">
            <a:spAutoFit/>
          </a:bodyPr>
          <a:lstStyle/>
          <a:p>
            <a:r>
              <a:rPr lang="en-US" sz="1200" dirty="0"/>
              <a:t>Richard H. Thaler &amp; Cass R. Sunstein, </a:t>
            </a:r>
            <a:r>
              <a:rPr lang="en-US" sz="1200" i="1" dirty="0"/>
              <a:t>Nudge : the final edition </a:t>
            </a:r>
            <a:r>
              <a:rPr lang="en-US" sz="1200" dirty="0"/>
              <a:t>(2021).</a:t>
            </a:r>
          </a:p>
        </p:txBody>
      </p:sp>
    </p:spTree>
    <p:extLst>
      <p:ext uri="{BB962C8B-B14F-4D97-AF65-F5344CB8AC3E}">
        <p14:creationId xmlns:p14="http://schemas.microsoft.com/office/powerpoint/2010/main" val="2073991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p:cNvSpPr>
            <a:spLocks noGrp="1"/>
          </p:cNvSpPr>
          <p:nvPr>
            <p:ph type="body" idx="1"/>
          </p:nvPr>
        </p:nvSpPr>
        <p:spPr>
          <a:solidFill>
            <a:schemeClr val="bg1"/>
          </a:solidFill>
        </p:spPr>
        <p:txBody>
          <a:bodyPr>
            <a:normAutofit/>
          </a:bodyPr>
          <a:lstStyle/>
          <a:p>
            <a:r>
              <a:rPr lang="en-CA" dirty="0"/>
              <a:t>The UK Financial Conduct Authority used nudges to increase people’s credit card payments. Their concern was that consumers paid only the contractual minimum amount, and this was insufficient to retire their total credit card debt.</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The automatic minimum payment set at card activation was eliminated.</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1-in-5 people selected a fixed payment higher than the former minimum. (Good.)</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Yet some consumers appeared to forget about their credit card balances, and made fewer, or no, manual top-up payments to retire their debts. (Not so good.)</a:t>
            </a:r>
          </a:p>
          <a:p>
            <a:pPr marL="800089" lvl="1" indent="-342900">
              <a:buFont typeface="Arial" panose="020B0604020202020204" pitchFamily="34" charset="0"/>
              <a:buChar char="•"/>
            </a:pPr>
            <a:r>
              <a:rPr lang="en-CA" dirty="0">
                <a:solidFill>
                  <a:schemeClr val="tx1">
                    <a:lumMod val="75000"/>
                    <a:lumOff val="25000"/>
                  </a:schemeClr>
                </a:solidFill>
                <a:latin typeface="Verdana" panose="020B0604030504040204" pitchFamily="34" charset="0"/>
                <a:ea typeface="Verdana" panose="020B0604030504040204" pitchFamily="34" charset="0"/>
              </a:rPr>
              <a:t>Changing the minimum payment default had no effect, on average, to payments made to retire outstanding card debt. </a:t>
            </a:r>
            <a:endParaRPr lang="en-CA" dirty="0"/>
          </a:p>
          <a:p>
            <a:pPr>
              <a:spcBef>
                <a:spcPts val="1800"/>
              </a:spcBef>
            </a:pPr>
            <a:r>
              <a:rPr lang="en-CA" dirty="0"/>
              <a:t>But what happens if nudges result in an irreparable harm? Say, to someone’s reputation, or their health and well-being?</a:t>
            </a:r>
          </a:p>
          <a:p>
            <a:endParaRPr lang="en-CA" dirty="0"/>
          </a:p>
        </p:txBody>
      </p:sp>
      <p:sp>
        <p:nvSpPr>
          <p:cNvPr id="12" name="Textplatzhalter 11"/>
          <p:cNvSpPr>
            <a:spLocks noGrp="1"/>
          </p:cNvSpPr>
          <p:nvPr>
            <p:ph type="body" sz="quarter" idx="12"/>
          </p:nvPr>
        </p:nvSpPr>
        <p:spPr/>
        <p:txBody>
          <a:bodyPr/>
          <a:lstStyle/>
          <a:p>
            <a:r>
              <a:rPr lang="de-DE" dirty="0"/>
              <a:t>Sometimes nudging fails</a:t>
            </a:r>
          </a:p>
        </p:txBody>
      </p:sp>
      <p:sp>
        <p:nvSpPr>
          <p:cNvPr id="11" name="Textplatzhalter 10"/>
          <p:cNvSpPr>
            <a:spLocks noGrp="1"/>
          </p:cNvSpPr>
          <p:nvPr>
            <p:ph type="body" sz="quarter" idx="10"/>
          </p:nvPr>
        </p:nvSpPr>
        <p:spPr/>
        <p:txBody>
          <a:bodyPr>
            <a:normAutofit/>
          </a:bodyPr>
          <a:lstStyle/>
          <a:p>
            <a:r>
              <a:rPr lang="de-DE" sz="2000" dirty="0"/>
              <a:t>Nudging, dark patterns and human autonomy</a:t>
            </a:r>
          </a:p>
        </p:txBody>
      </p:sp>
      <p:sp>
        <p:nvSpPr>
          <p:cNvPr id="3" name="TextBox 2">
            <a:extLst>
              <a:ext uri="{FF2B5EF4-FFF2-40B4-BE49-F238E27FC236}">
                <a16:creationId xmlns:a16="http://schemas.microsoft.com/office/drawing/2014/main" id="{B346F9A9-9D07-5F56-1C35-18412D7B2FE0}"/>
              </a:ext>
            </a:extLst>
          </p:cNvPr>
          <p:cNvSpPr txBox="1"/>
          <p:nvPr/>
        </p:nvSpPr>
        <p:spPr>
          <a:xfrm>
            <a:off x="357132" y="6464369"/>
            <a:ext cx="6170916" cy="276999"/>
          </a:xfrm>
          <a:prstGeom prst="rect">
            <a:avLst/>
          </a:prstGeom>
          <a:noFill/>
        </p:spPr>
        <p:txBody>
          <a:bodyPr wrap="square" rtlCol="0">
            <a:spAutoFit/>
          </a:bodyPr>
          <a:lstStyle/>
          <a:p>
            <a:r>
              <a:rPr lang="en-US" sz="1200" dirty="0"/>
              <a:t>Nudge example excerpted from “What‘s the Future of Nudge?” (BBC Radio 4 </a:t>
            </a:r>
            <a:r>
              <a:rPr lang="en-US" sz="1200" i="1" dirty="0"/>
              <a:t>Analysis</a:t>
            </a:r>
            <a:r>
              <a:rPr lang="en-US" sz="1200" dirty="0"/>
              <a:t>, 20.XI.23</a:t>
            </a:r>
            <a:r>
              <a:rPr lang="en-CA" sz="1200" dirty="0"/>
              <a:t>).</a:t>
            </a:r>
          </a:p>
        </p:txBody>
      </p:sp>
    </p:spTree>
    <p:extLst>
      <p:ext uri="{BB962C8B-B14F-4D97-AF65-F5344CB8AC3E}">
        <p14:creationId xmlns:p14="http://schemas.microsoft.com/office/powerpoint/2010/main" val="456999774"/>
      </p:ext>
    </p:extLst>
  </p:cSld>
  <p:clrMapOvr>
    <a:masterClrMapping/>
  </p:clrMapOvr>
</p:sld>
</file>

<file path=ppt/theme/theme1.xml><?xml version="1.0" encoding="utf-8"?>
<a:theme xmlns:a="http://schemas.openxmlformats.org/drawingml/2006/main" name="EAA Conference Blu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1038</TotalTime>
  <Words>2658</Words>
  <Application>Microsoft Office PowerPoint</Application>
  <PresentationFormat>Widescreen</PresentationFormat>
  <Paragraphs>157</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Symbol</vt:lpstr>
      <vt:lpstr>Times New Roman</vt:lpstr>
      <vt:lpstr>Verdana</vt:lpstr>
      <vt:lpstr>EAA Conference Blue</vt:lpstr>
      <vt:lpstr>Nudging, Dark Patterns and Human Autonomy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steht ein Testtitel</dc:title>
  <dc:creator>Marketa Zuzanek</dc:creator>
  <cp:lastModifiedBy>Frank Grossman</cp:lastModifiedBy>
  <cp:revision>142</cp:revision>
  <dcterms:created xsi:type="dcterms:W3CDTF">2020-02-14T07:32:21Z</dcterms:created>
  <dcterms:modified xsi:type="dcterms:W3CDTF">2024-05-08T03:46:51Z</dcterms:modified>
</cp:coreProperties>
</file>